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8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AFFBB0-F083-45DE-B28E-AC139F23A2E5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91B568-E2D5-4A82-814E-3275850164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90375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6</a:t>
            </a:fld>
            <a:endParaRPr lang="zh-CN" altLang="en-US" sz="1200" dirty="0"/>
          </a:p>
        </p:txBody>
      </p:sp>
      <p:sp>
        <p:nvSpPr>
          <p:cNvPr id="24578" name="幻灯片图像占位符 24577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4579" name="文本占位符 2457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dirty="0"/>
              <a:t>孔隆教育   </a:t>
            </a:r>
            <a:r>
              <a:rPr lang="en-US" altLang="zh-CN" err="1"/>
              <a:t>http://mykonglong.taobao.com</a:t>
            </a:r>
            <a:endParaRPr lang="en-US" altLang="zh-CN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.wmf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2.jpeg"/><Relationship Id="rId5" Type="http://schemas.openxmlformats.org/officeDocument/2006/relationships/image" Target="../media/image5.wmf"/><Relationship Id="rId4" Type="http://schemas.openxmlformats.org/officeDocument/2006/relationships/oleObject" Target="../embeddings/oleObject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2749" y="1939186"/>
            <a:ext cx="182973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中物理</a:t>
            </a:r>
            <a:endParaRPr kumimoji="0" lang="zh-CN" altLang="en-US" sz="2400" b="1" i="0" u="none" strike="noStrike" cap="none" spc="0" normalizeH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40" name="Shape 40"/>
          <p:cNvSpPr/>
          <p:nvPr/>
        </p:nvSpPr>
        <p:spPr>
          <a:xfrm>
            <a:off x="5643948" y="2199367"/>
            <a:ext cx="2822575" cy="420628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3200" baseline="-25000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第</a:t>
            </a:r>
            <a:r>
              <a:rPr lang="zh-CN" altLang="en-US" sz="3200" baseline="-25000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十九章 第</a:t>
            </a:r>
            <a:r>
              <a:rPr lang="en-US" altLang="zh-CN" sz="3200" baseline="-25000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3</a:t>
            </a:r>
            <a:r>
              <a:rPr lang="zh-CN" altLang="en-US" sz="3200" baseline="-25000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节</a:t>
            </a:r>
            <a:endParaRPr lang="zh-CN" sz="3200" baseline="-25000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5" name="Shape 40"/>
          <p:cNvSpPr/>
          <p:nvPr/>
        </p:nvSpPr>
        <p:spPr>
          <a:xfrm>
            <a:off x="4860032" y="1275606"/>
            <a:ext cx="4816710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800" b="1" baseline="-25000" dirty="0">
                <a:solidFill>
                  <a:srgbClr val="007E27"/>
                </a:solidFill>
                <a:latin typeface="方正中倩简体" pitchFamily="65" charset="-122"/>
                <a:ea typeface="方正中倩简体" pitchFamily="65" charset="-122"/>
              </a:rPr>
              <a:t>人教</a:t>
            </a:r>
            <a:r>
              <a:rPr lang="zh-CN" altLang="en-US" sz="4800" b="1" baseline="-25000" dirty="0" smtClean="0">
                <a:solidFill>
                  <a:srgbClr val="007E27"/>
                </a:solidFill>
                <a:latin typeface="方正中倩简体" pitchFamily="65" charset="-122"/>
                <a:ea typeface="方正中倩简体" pitchFamily="65" charset="-122"/>
              </a:rPr>
              <a:t>版物</a:t>
            </a:r>
            <a:r>
              <a:rPr lang="zh-CN" altLang="en-US" sz="4800" b="1" baseline="-25000" dirty="0">
                <a:solidFill>
                  <a:srgbClr val="007E27"/>
                </a:solidFill>
                <a:latin typeface="方正中倩简体" pitchFamily="65" charset="-122"/>
                <a:ea typeface="方正中倩简体" pitchFamily="65" charset="-122"/>
              </a:rPr>
              <a:t>理（初中）</a:t>
            </a:r>
            <a:endParaRPr lang="zh-CN" sz="4800" b="1" baseline="-25000" dirty="0">
              <a:solidFill>
                <a:srgbClr val="007E27"/>
              </a:solidFill>
              <a:latin typeface="方正中倩简体" pitchFamily="65" charset="-122"/>
              <a:ea typeface="方正中倩简体" pitchFamily="65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39952" y="2931790"/>
            <a:ext cx="4680520" cy="64632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algn="ctr" latinLnBrk="1" hangingPunct="0"/>
            <a:r>
              <a:rPr lang="zh-CN" altLang="en-US" sz="3600" dirty="0">
                <a:solidFill>
                  <a:srgbClr val="FF0000"/>
                </a:solidFill>
                <a:latin typeface="迷你简粗倩" pitchFamily="65" charset="-122"/>
                <a:ea typeface="迷你简粗倩" pitchFamily="65" charset="-122"/>
                <a:sym typeface="+mn-ea"/>
              </a:rPr>
              <a:t>安</a:t>
            </a:r>
            <a:r>
              <a:rPr lang="zh-CN" altLang="en-US" sz="3600" dirty="0" smtClean="0">
                <a:solidFill>
                  <a:srgbClr val="FF0000"/>
                </a:solidFill>
                <a:latin typeface="迷你简粗倩" pitchFamily="65" charset="-122"/>
                <a:ea typeface="迷你简粗倩" pitchFamily="65" charset="-122"/>
                <a:sym typeface="+mn-ea"/>
              </a:rPr>
              <a:t>全用</a:t>
            </a:r>
            <a:r>
              <a:rPr lang="zh-CN" altLang="en-US" sz="3600" dirty="0">
                <a:solidFill>
                  <a:srgbClr val="FF0000"/>
                </a:solidFill>
                <a:latin typeface="迷你简粗倩" pitchFamily="65" charset="-122"/>
                <a:ea typeface="迷你简粗倩" pitchFamily="65" charset="-122"/>
                <a:sym typeface="+mn-ea"/>
              </a:rPr>
              <a:t>电</a:t>
            </a:r>
            <a:endParaRPr lang="zh-CN" altLang="en-US" sz="3600" dirty="0">
              <a:solidFill>
                <a:srgbClr val="FF0000"/>
              </a:solidFill>
              <a:latin typeface="迷你简粗倩" pitchFamily="65" charset="-122"/>
              <a:ea typeface="迷你简粗倩" pitchFamily="65" charset="-122"/>
              <a:cs typeface="Arial" panose="020B0604020202020204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741479"/>
            <a:ext cx="3638827" cy="3638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500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sz="100" dirty="0">
                <a:latin typeface="Arial" panose="020B0604020202020204" pitchFamily="34" charset="0"/>
              </a:rPr>
              <a:pPr lvl="0"/>
              <a:t>10</a:t>
            </a:fld>
            <a:endParaRPr lang="zh-CN" altLang="en-US" sz="100" dirty="0">
              <a:latin typeface="Arial" panose="020B0604020202020204" pitchFamily="34" charset="0"/>
            </a:endParaRPr>
          </a:p>
        </p:txBody>
      </p:sp>
      <p:pic>
        <p:nvPicPr>
          <p:cNvPr id="16386" name="Picture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64655" y="951310"/>
            <a:ext cx="2491764" cy="247888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矩形 16386"/>
          <p:cNvSpPr/>
          <p:nvPr/>
        </p:nvSpPr>
        <p:spPr>
          <a:xfrm>
            <a:off x="1474517" y="951310"/>
            <a:ext cx="4767368" cy="4475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buFont typeface="Arial" panose="020B0604020202020204" pitchFamily="34" charset="0"/>
            </a:pPr>
            <a:r>
              <a:rPr lang="en-US" altLang="zh-CN" sz="2095" b="1">
                <a:latin typeface="Times New Roman" panose="02020603050405020304" charset="0"/>
              </a:rPr>
              <a:t>1</a:t>
            </a:r>
            <a:r>
              <a:rPr lang="zh-CN" altLang="en-US" sz="2095" b="1" dirty="0">
                <a:latin typeface="Arial" panose="020B0604020202020204" pitchFamily="34" charset="0"/>
              </a:rPr>
              <a:t>．家庭电路中防止触电措施</a:t>
            </a:r>
          </a:p>
        </p:txBody>
      </p:sp>
      <p:pic>
        <p:nvPicPr>
          <p:cNvPr id="16388" name="图片 1638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09680" y="2908697"/>
            <a:ext cx="1371777" cy="182165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9" name="图片 1638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60328" y="2943225"/>
            <a:ext cx="1023785" cy="17895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1" name="Picture 9" descr="E:\李燃\教师教学用书\2012人教教师用书项目\ppt\物理\图标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244293" y="107157"/>
            <a:ext cx="660353" cy="54887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92" name="矩形 16391"/>
          <p:cNvSpPr/>
          <p:nvPr/>
        </p:nvSpPr>
        <p:spPr>
          <a:xfrm>
            <a:off x="1886644" y="1302545"/>
            <a:ext cx="4767368" cy="125595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2095" b="1" dirty="0">
                <a:latin typeface="Arial" panose="020B0604020202020204" pitchFamily="34" charset="0"/>
              </a:rPr>
              <a:t>开关必须接在火线上；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2095" b="1" dirty="0">
                <a:latin typeface="Arial" panose="020B0604020202020204" pitchFamily="34" charset="0"/>
              </a:rPr>
              <a:t>螺丝口灯泡，尾部接火线；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2095" b="1" dirty="0">
                <a:latin typeface="Arial" panose="020B0604020202020204" pitchFamily="34" charset="0"/>
              </a:rPr>
              <a:t>有金属外壳的电器，外壳要接地。</a:t>
            </a:r>
          </a:p>
        </p:txBody>
      </p:sp>
      <p:grpSp>
        <p:nvGrpSpPr>
          <p:cNvPr id="7169" name="组合 6147"/>
          <p:cNvGrpSpPr/>
          <p:nvPr/>
        </p:nvGrpSpPr>
        <p:grpSpPr>
          <a:xfrm>
            <a:off x="412750" y="-2546"/>
            <a:ext cx="2565066" cy="764488"/>
            <a:chOff x="0" y="0"/>
            <a:chExt cx="4041" cy="1200"/>
          </a:xfrm>
        </p:grpSpPr>
        <p:sp>
          <p:nvSpPr>
            <p:cNvPr id="7170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762000"/>
                </a:cxn>
                <a:cxn ang="0">
                  <a:pos x="4303712" y="762000"/>
                </a:cxn>
                <a:cxn ang="0">
                  <a:pos x="0" y="762000"/>
                </a:cxn>
                <a:cxn ang="0">
                  <a:pos x="0" y="0"/>
                </a:cxn>
                <a:cxn ang="0">
                  <a:pos x="1564" y="0"/>
                </a:cxn>
                <a:cxn ang="0">
                  <a:pos x="0" y="0"/>
                </a:cxn>
              </a:cxnLst>
              <a:rect l="0" t="0" r="0" b="0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7173" name="文本框 6151"/>
            <p:cNvSpPr txBox="1"/>
            <p:nvPr/>
          </p:nvSpPr>
          <p:spPr>
            <a:xfrm>
              <a:off x="826" y="454"/>
              <a:ext cx="3215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l"/>
              <a:r>
                <a:rPr lang="zh-CN" altLang="en-US" sz="2400" b="1" dirty="0">
                  <a:solidFill>
                    <a:schemeClr val="tx1"/>
                  </a:solidFill>
                  <a:latin typeface="Arial" panose="020B0604020202020204" pitchFamily="34" charset="0"/>
                  <a:sym typeface="+mn-ea"/>
                </a:rPr>
                <a:t>安全用电原则</a:t>
              </a:r>
              <a:endParaRPr lang="zh-CN" altLang="en-US" sz="2400" b="1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7174" name="文本框 6152"/>
            <p:cNvSpPr txBox="1"/>
            <p:nvPr/>
          </p:nvSpPr>
          <p:spPr>
            <a:xfrm>
              <a:off x="0" y="452"/>
              <a:ext cx="873" cy="724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accent1"/>
              </a:solidFill>
            </a:ln>
          </p:spPr>
          <p:txBody>
            <a:bodyPr anchor="t">
              <a:spAutoFit/>
            </a:bodyPr>
            <a:lstStyle/>
            <a:p>
              <a:r>
                <a:rPr lang="zh-CN" altLang="en-US" sz="2400" dirty="0">
                  <a:solidFill>
                    <a:srgbClr val="FFFF00"/>
                  </a:solidFill>
                  <a:latin typeface="微软雅黑" panose="020B0503020204020204" charset="-122"/>
                  <a:ea typeface="微软雅黑" panose="020B0503020204020204" charset="-122"/>
                </a:rPr>
                <a:t>一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456977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sz="100" dirty="0">
                <a:latin typeface="Arial" panose="020B0604020202020204" pitchFamily="34" charset="0"/>
              </a:rPr>
              <a:pPr lvl="0"/>
              <a:t>11</a:t>
            </a:fld>
            <a:endParaRPr lang="zh-CN" altLang="en-US" sz="100" dirty="0">
              <a:latin typeface="Arial" panose="020B0604020202020204" pitchFamily="34" charset="0"/>
            </a:endParaRPr>
          </a:p>
        </p:txBody>
      </p:sp>
      <p:sp>
        <p:nvSpPr>
          <p:cNvPr id="17410" name="Text Box 3"/>
          <p:cNvSpPr txBox="1"/>
          <p:nvPr/>
        </p:nvSpPr>
        <p:spPr>
          <a:xfrm>
            <a:off x="1474518" y="1121569"/>
            <a:ext cx="6033441" cy="2442526"/>
          </a:xfrm>
          <a:prstGeom prst="rect">
            <a:avLst/>
          </a:prstGeom>
          <a:noFill/>
          <a:ln w="9525">
            <a:noFill/>
          </a:ln>
        </p:spPr>
        <p:txBody>
          <a:bodyPr lIns="13466" tIns="8079" rIns="0" bIns="8079">
            <a:spAutoFit/>
          </a:bodyPr>
          <a:lstStyle/>
          <a:p>
            <a:pPr algn="just" eaLnBrk="0" hangingPunct="0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095" b="1" dirty="0">
                <a:latin typeface="Arial" panose="020B0604020202020204" pitchFamily="34" charset="0"/>
              </a:rPr>
              <a:t>　　● 不接触低压带电体，不靠近高压带电体；</a:t>
            </a:r>
            <a:endParaRPr lang="en-US" altLang="zh-CN" sz="2095" b="1">
              <a:latin typeface="Arial" panose="020B0604020202020204" pitchFamily="34" charset="0"/>
            </a:endParaRPr>
          </a:p>
          <a:p>
            <a:pPr algn="just" eaLnBrk="0" hangingPunct="0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095" b="1" dirty="0">
                <a:latin typeface="Arial" panose="020B0604020202020204" pitchFamily="34" charset="0"/>
              </a:rPr>
              <a:t>　　● 更换灯泡、搬动电器前应断开电源开关；</a:t>
            </a:r>
            <a:endParaRPr lang="en-US" altLang="zh-CN" sz="2095" b="1">
              <a:latin typeface="Arial" panose="020B0604020202020204" pitchFamily="34" charset="0"/>
            </a:endParaRPr>
          </a:p>
          <a:p>
            <a:pPr algn="just" eaLnBrk="0" hangingPunct="0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095" b="1" dirty="0">
                <a:latin typeface="Arial" panose="020B0604020202020204" pitchFamily="34" charset="0"/>
              </a:rPr>
              <a:t>　　● 不弄湿用电器，不损坏绝缘层；</a:t>
            </a:r>
            <a:endParaRPr lang="en-US" altLang="zh-CN" sz="2095" b="1">
              <a:latin typeface="Arial" panose="020B0604020202020204" pitchFamily="34" charset="0"/>
            </a:endParaRPr>
          </a:p>
          <a:p>
            <a:pPr algn="just" eaLnBrk="0" hangingPunct="0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095" b="1" dirty="0">
                <a:latin typeface="Arial" panose="020B0604020202020204" pitchFamily="34" charset="0"/>
              </a:rPr>
              <a:t>　　● 保险装置、插座、导线、家用电器等达到使用寿命应及时更换</a:t>
            </a:r>
          </a:p>
        </p:txBody>
      </p:sp>
      <p:sp>
        <p:nvSpPr>
          <p:cNvPr id="17411" name="矩形 3"/>
          <p:cNvSpPr/>
          <p:nvPr/>
        </p:nvSpPr>
        <p:spPr>
          <a:xfrm>
            <a:off x="1474517" y="561974"/>
            <a:ext cx="2459990" cy="4150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2095" b="1">
                <a:solidFill>
                  <a:srgbClr val="000000"/>
                </a:solidFill>
                <a:latin typeface="Times New Roman" panose="02020603050405020304" charset="0"/>
              </a:rPr>
              <a:t>2</a:t>
            </a:r>
            <a:r>
              <a:rPr lang="zh-CN" altLang="en-US" sz="2095" b="1" dirty="0">
                <a:solidFill>
                  <a:srgbClr val="000000"/>
                </a:solidFill>
                <a:latin typeface="Arial" panose="020B0604020202020204" pitchFamily="34" charset="0"/>
              </a:rPr>
              <a:t>．安全用电原则：</a:t>
            </a:r>
            <a:endParaRPr lang="zh-CN" altLang="en-US" sz="100" dirty="0">
              <a:latin typeface="Arial" panose="020B0604020202020204" pitchFamily="34" charset="0"/>
            </a:endParaRPr>
          </a:p>
        </p:txBody>
      </p:sp>
      <p:pic>
        <p:nvPicPr>
          <p:cNvPr id="17412" name="Picture 9" descr="E:\李燃\教师教学用书\2012人教教师用书项目\ppt\物理\图标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44293" y="107157"/>
            <a:ext cx="660353" cy="548878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22849028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sz="100" dirty="0">
                <a:latin typeface="Arial" panose="020B0604020202020204" pitchFamily="34" charset="0"/>
              </a:rPr>
              <a:pPr lvl="0"/>
              <a:t>12</a:t>
            </a:fld>
            <a:endParaRPr lang="zh-CN" altLang="en-US" sz="100" dirty="0">
              <a:latin typeface="Arial" panose="020B0604020202020204" pitchFamily="34" charset="0"/>
            </a:endParaRPr>
          </a:p>
        </p:txBody>
      </p:sp>
      <p:sp>
        <p:nvSpPr>
          <p:cNvPr id="18434" name="Text Box 2"/>
          <p:cNvSpPr txBox="1"/>
          <p:nvPr/>
        </p:nvSpPr>
        <p:spPr>
          <a:xfrm>
            <a:off x="1474518" y="561974"/>
            <a:ext cx="4848131" cy="4150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2095" b="1">
                <a:latin typeface="Times New Roman" panose="02020603050405020304" charset="0"/>
              </a:rPr>
              <a:t>3</a:t>
            </a:r>
            <a:r>
              <a:rPr lang="zh-CN" altLang="en-US" sz="2095" b="1" dirty="0">
                <a:latin typeface="Arial" panose="020B0604020202020204" pitchFamily="34" charset="0"/>
              </a:rPr>
              <a:t>．触电的急救</a:t>
            </a:r>
          </a:p>
        </p:txBody>
      </p:sp>
      <p:pic>
        <p:nvPicPr>
          <p:cNvPr id="18435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76425" y="1221582"/>
            <a:ext cx="2862321" cy="247769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6" name="Picture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39699" y="1221581"/>
            <a:ext cx="2996529" cy="245387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7" name="TextBox 5"/>
          <p:cNvSpPr/>
          <p:nvPr/>
        </p:nvSpPr>
        <p:spPr>
          <a:xfrm>
            <a:off x="1481643" y="3840956"/>
            <a:ext cx="5911110" cy="817174"/>
          </a:xfrm>
          <a:prstGeom prst="roundRect">
            <a:avLst>
              <a:gd name="adj" fmla="val 16667"/>
            </a:avLst>
          </a:prstGeom>
          <a:solidFill>
            <a:srgbClr val="FFDB93"/>
          </a:solidFill>
          <a:ln w="28575" cap="flat" cmpd="sng">
            <a:solidFill>
              <a:srgbClr val="C00000"/>
            </a:solidFill>
            <a:prstDash val="solid"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2095" b="1" dirty="0">
                <a:solidFill>
                  <a:srgbClr val="CC0000"/>
                </a:solidFill>
                <a:latin typeface="宋体" panose="02010600030101010101" pitchFamily="2" charset="-122"/>
              </a:rPr>
              <a:t>　　（</a:t>
            </a:r>
            <a:r>
              <a:rPr lang="en-US" altLang="zh-CN" sz="2095" b="1">
                <a:solidFill>
                  <a:srgbClr val="CC0000"/>
                </a:solidFill>
                <a:latin typeface="Times New Roman" panose="02020603050405020304" charset="0"/>
              </a:rPr>
              <a:t>1</a:t>
            </a:r>
            <a:r>
              <a:rPr lang="zh-CN" altLang="en-US" sz="2095" b="1" dirty="0">
                <a:solidFill>
                  <a:srgbClr val="CC0000"/>
                </a:solidFill>
                <a:latin typeface="宋体" panose="02010600030101010101" pitchFamily="2" charset="-122"/>
              </a:rPr>
              <a:t>）切断电源</a:t>
            </a:r>
          </a:p>
          <a:p>
            <a:pPr>
              <a:buFont typeface="Arial" panose="020B0604020202020204" pitchFamily="34" charset="0"/>
            </a:pPr>
            <a:r>
              <a:rPr lang="zh-CN" altLang="en-US" sz="2095" b="1" dirty="0">
                <a:solidFill>
                  <a:srgbClr val="CC0000"/>
                </a:solidFill>
                <a:latin typeface="宋体" panose="02010600030101010101" pitchFamily="2" charset="-122"/>
              </a:rPr>
              <a:t>　　（</a:t>
            </a:r>
            <a:r>
              <a:rPr lang="en-US" altLang="zh-CN" sz="2095" b="1">
                <a:solidFill>
                  <a:srgbClr val="CC0000"/>
                </a:solidFill>
                <a:latin typeface="Times New Roman" panose="02020603050405020304" charset="0"/>
              </a:rPr>
              <a:t>2</a:t>
            </a:r>
            <a:r>
              <a:rPr lang="zh-CN" altLang="en-US" sz="2095" b="1" dirty="0">
                <a:solidFill>
                  <a:srgbClr val="CC0000"/>
                </a:solidFill>
                <a:latin typeface="宋体" panose="02010600030101010101" pitchFamily="2" charset="-122"/>
              </a:rPr>
              <a:t>）迅速使触电人摆脱电源</a:t>
            </a:r>
          </a:p>
        </p:txBody>
      </p:sp>
      <p:pic>
        <p:nvPicPr>
          <p:cNvPr id="18438" name="Picture 9" descr="E:\李燃\教师教学用书\2012人教教师用书项目\ppt\物理\图标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244293" y="107157"/>
            <a:ext cx="660353" cy="548878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12064041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sz="100" dirty="0">
                <a:latin typeface="Arial" panose="020B0604020202020204" pitchFamily="34" charset="0"/>
              </a:rPr>
              <a:pPr lvl="0"/>
              <a:t>13</a:t>
            </a:fld>
            <a:endParaRPr lang="zh-CN" altLang="en-US" sz="100" dirty="0">
              <a:latin typeface="Arial" panose="020B0604020202020204" pitchFamily="34" charset="0"/>
            </a:endParaRPr>
          </a:p>
        </p:txBody>
      </p:sp>
      <p:sp>
        <p:nvSpPr>
          <p:cNvPr id="19458" name="Text Box 3"/>
          <p:cNvSpPr txBox="1"/>
          <p:nvPr/>
        </p:nvSpPr>
        <p:spPr>
          <a:xfrm>
            <a:off x="2296395" y="951310"/>
            <a:ext cx="4389684" cy="4150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095" b="1" dirty="0">
                <a:latin typeface="Arial" panose="020B0604020202020204" pitchFamily="34" charset="0"/>
              </a:rPr>
              <a:t>雷电是大气中一种剧烈的放电现象</a:t>
            </a:r>
          </a:p>
        </p:txBody>
      </p:sp>
      <p:pic>
        <p:nvPicPr>
          <p:cNvPr id="19459" name="图片 1945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59094" y="1423987"/>
            <a:ext cx="5140301" cy="34468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1" name="Picture 9" descr="E:\李燃\教师教学用书\2012人教教师用书项目\ppt\物理\图标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44293" y="107157"/>
            <a:ext cx="660353" cy="548878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40572188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sz="100" dirty="0">
                <a:latin typeface="Arial" panose="020B0604020202020204" pitchFamily="34" charset="0"/>
              </a:rPr>
              <a:pPr lvl="0"/>
              <a:t>14</a:t>
            </a:fld>
            <a:endParaRPr lang="zh-CN" altLang="en-US" sz="100" dirty="0">
              <a:latin typeface="Arial" panose="020B0604020202020204" pitchFamily="34" charset="0"/>
            </a:endParaRPr>
          </a:p>
        </p:txBody>
      </p:sp>
      <p:pic>
        <p:nvPicPr>
          <p:cNvPr id="20482" name="图片 20481" descr="图片1"/>
          <p:cNvPicPr>
            <a:picLocks noChangeAspect="1"/>
          </p:cNvPicPr>
          <p:nvPr/>
        </p:nvPicPr>
        <p:blipFill>
          <a:blip r:embed="rId2" cstate="print"/>
          <a:srcRect l="5560" t="630"/>
          <a:stretch>
            <a:fillRect/>
          </a:stretch>
        </p:blipFill>
        <p:spPr>
          <a:xfrm>
            <a:off x="1312993" y="816769"/>
            <a:ext cx="2743553" cy="413146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Text Box 4"/>
          <p:cNvSpPr txBox="1"/>
          <p:nvPr/>
        </p:nvSpPr>
        <p:spPr>
          <a:xfrm>
            <a:off x="1474518" y="561975"/>
            <a:ext cx="2477511" cy="32274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1495" b="1" dirty="0">
                <a:solidFill>
                  <a:srgbClr val="FF0000"/>
                </a:solidFill>
                <a:latin typeface="Arial" panose="020B0604020202020204" pitchFamily="34" charset="0"/>
              </a:rPr>
              <a:t>现代建筑上的避雷针</a:t>
            </a:r>
          </a:p>
        </p:txBody>
      </p:sp>
      <p:sp>
        <p:nvSpPr>
          <p:cNvPr id="20484" name="Text Box 5"/>
          <p:cNvSpPr txBox="1"/>
          <p:nvPr/>
        </p:nvSpPr>
        <p:spPr>
          <a:xfrm>
            <a:off x="4113554" y="1436448"/>
            <a:ext cx="3554742" cy="32274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1495" b="1" dirty="0">
                <a:solidFill>
                  <a:srgbClr val="FF0000"/>
                </a:solidFill>
                <a:latin typeface="Arial" panose="020B0604020202020204" pitchFamily="34" charset="0"/>
              </a:rPr>
              <a:t>高压输电铁塔上的防雷导线</a:t>
            </a:r>
          </a:p>
        </p:txBody>
      </p:sp>
      <p:pic>
        <p:nvPicPr>
          <p:cNvPr id="20485" name="Picture 9" descr="E:\李燃\教师教学用书\2012人教教师用书项目\ppt\物理\图标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44293" y="107157"/>
            <a:ext cx="660353" cy="54887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6" name="图片 20485" descr="图片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13555" y="1759745"/>
            <a:ext cx="3718643" cy="2486025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42688642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sz="100" dirty="0">
                <a:latin typeface="Arial" panose="020B0604020202020204" pitchFamily="34" charset="0"/>
              </a:rPr>
              <a:pPr lvl="0"/>
              <a:t>15</a:t>
            </a:fld>
            <a:endParaRPr lang="zh-CN" altLang="en-US" sz="100" dirty="0">
              <a:latin typeface="Arial" panose="020B0604020202020204" pitchFamily="34" charset="0"/>
            </a:endParaRPr>
          </a:p>
        </p:txBody>
      </p:sp>
      <p:sp>
        <p:nvSpPr>
          <p:cNvPr id="21506" name="TextBox 7"/>
          <p:cNvSpPr/>
          <p:nvPr/>
        </p:nvSpPr>
        <p:spPr>
          <a:xfrm>
            <a:off x="1474518" y="1383506"/>
            <a:ext cx="6222283" cy="2610584"/>
          </a:xfrm>
          <a:prstGeom prst="roundRect">
            <a:avLst>
              <a:gd name="adj" fmla="val 12546"/>
            </a:avLst>
          </a:prstGeom>
          <a:solidFill>
            <a:srgbClr val="FFDB93"/>
          </a:solidFill>
          <a:ln w="28575" cap="flat" cmpd="sng">
            <a:solidFill>
              <a:srgbClr val="C00000"/>
            </a:solidFill>
            <a:prstDash val="solid"/>
            <a:headEnd type="none" w="med" len="med"/>
            <a:tailEnd type="none" w="med" len="med"/>
          </a:ln>
        </p:spPr>
        <p:txBody>
          <a:bodyPr lIns="0" rIns="0">
            <a:spAutoFit/>
          </a:bodyPr>
          <a:lstStyle/>
          <a:p>
            <a:pPr eaLnBrk="0" hangingPunct="0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2095" b="1" dirty="0">
                <a:solidFill>
                  <a:srgbClr val="000000"/>
                </a:solidFill>
                <a:latin typeface="Times New Roman" panose="02020603050405020304" charset="0"/>
              </a:rPr>
              <a:t>　　</a:t>
            </a:r>
            <a:r>
              <a:rPr lang="en-US" altLang="zh-CN" sz="2095" b="1" dirty="0">
                <a:solidFill>
                  <a:srgbClr val="000000"/>
                </a:solidFill>
                <a:latin typeface="Times New Roman" panose="02020603050405020304" charset="0"/>
              </a:rPr>
              <a:t>1</a:t>
            </a:r>
            <a:r>
              <a:rPr lang="zh-CN" altLang="en-US" sz="2095" b="1" dirty="0">
                <a:solidFill>
                  <a:srgbClr val="000000"/>
                </a:solidFill>
                <a:latin typeface="Times New Roman" panose="02020603050405020304" charset="0"/>
              </a:rPr>
              <a:t>．不要靠近金属栏杆，各种电器应暂停使用。</a:t>
            </a:r>
          </a:p>
          <a:p>
            <a:pPr eaLnBrk="0" hangingPunct="0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2095" b="1" dirty="0">
                <a:solidFill>
                  <a:srgbClr val="000000"/>
                </a:solidFill>
                <a:latin typeface="Times New Roman" panose="02020603050405020304" charset="0"/>
              </a:rPr>
              <a:t>　　</a:t>
            </a:r>
            <a:r>
              <a:rPr lang="en-US" altLang="zh-CN" sz="2095" b="1" dirty="0">
                <a:solidFill>
                  <a:srgbClr val="000000"/>
                </a:solidFill>
                <a:latin typeface="Times New Roman" panose="02020603050405020304" charset="0"/>
              </a:rPr>
              <a:t>2</a:t>
            </a:r>
            <a:r>
              <a:rPr lang="zh-CN" altLang="en-US" sz="2095" b="1" dirty="0">
                <a:solidFill>
                  <a:srgbClr val="000000"/>
                </a:solidFill>
                <a:latin typeface="Times New Roman" panose="02020603050405020304" charset="0"/>
              </a:rPr>
              <a:t>．迅速走进屋内，或汽车内。</a:t>
            </a:r>
          </a:p>
          <a:p>
            <a:pPr eaLnBrk="0" hangingPunct="0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2095" b="1" dirty="0">
                <a:solidFill>
                  <a:srgbClr val="000000"/>
                </a:solidFill>
                <a:latin typeface="Times New Roman" panose="02020603050405020304" charset="0"/>
              </a:rPr>
              <a:t>　　</a:t>
            </a:r>
            <a:r>
              <a:rPr lang="en-US" altLang="zh-CN" sz="2095" b="1" dirty="0">
                <a:solidFill>
                  <a:srgbClr val="000000"/>
                </a:solidFill>
                <a:latin typeface="Times New Roman" panose="02020603050405020304" charset="0"/>
              </a:rPr>
              <a:t>3</a:t>
            </a:r>
            <a:r>
              <a:rPr lang="zh-CN" altLang="en-US" sz="2095" b="1" dirty="0">
                <a:solidFill>
                  <a:srgbClr val="000000"/>
                </a:solidFill>
                <a:latin typeface="Times New Roman" panose="02020603050405020304" charset="0"/>
              </a:rPr>
              <a:t>．不要手持金属杆，金属饰物包括手表也要抛离。</a:t>
            </a:r>
          </a:p>
          <a:p>
            <a:pPr eaLnBrk="0" hangingPunct="0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2095" b="1" dirty="0">
                <a:solidFill>
                  <a:srgbClr val="000000"/>
                </a:solidFill>
                <a:latin typeface="Times New Roman" panose="02020603050405020304" charset="0"/>
              </a:rPr>
              <a:t>　　</a:t>
            </a:r>
            <a:r>
              <a:rPr lang="en-US" altLang="zh-CN" sz="2095" b="1" dirty="0">
                <a:solidFill>
                  <a:srgbClr val="000000"/>
                </a:solidFill>
                <a:latin typeface="Times New Roman" panose="02020603050405020304" charset="0"/>
              </a:rPr>
              <a:t>4</a:t>
            </a:r>
            <a:r>
              <a:rPr lang="zh-CN" altLang="en-US" sz="2095" b="1" dirty="0">
                <a:solidFill>
                  <a:srgbClr val="000000"/>
                </a:solidFill>
                <a:latin typeface="Times New Roman" panose="02020603050405020304" charset="0"/>
              </a:rPr>
              <a:t>．在高山上，应该找没有积水的凹坑处双脚并拢蹲下。</a:t>
            </a:r>
            <a:endParaRPr lang="zh-CN" altLang="en-US" sz="2095" b="1" dirty="0">
              <a:solidFill>
                <a:srgbClr val="CC0000"/>
              </a:solidFill>
              <a:latin typeface="Times New Roman" panose="02020603050405020304" charset="0"/>
            </a:endParaRPr>
          </a:p>
        </p:txBody>
      </p:sp>
      <p:sp>
        <p:nvSpPr>
          <p:cNvPr id="21507" name="矩形 21506"/>
          <p:cNvSpPr/>
          <p:nvPr/>
        </p:nvSpPr>
        <p:spPr>
          <a:xfrm>
            <a:off x="1474517" y="561974"/>
            <a:ext cx="2058670" cy="4150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2095" b="1" dirty="0">
                <a:solidFill>
                  <a:srgbClr val="000000"/>
                </a:solidFill>
                <a:latin typeface="Arial" panose="020B0604020202020204" pitchFamily="34" charset="0"/>
              </a:rPr>
              <a:t>雷电时应该注意</a:t>
            </a:r>
          </a:p>
        </p:txBody>
      </p:sp>
      <p:pic>
        <p:nvPicPr>
          <p:cNvPr id="21508" name="Picture 9" descr="E:\李燃\教师教学用书\2012人教教师用书项目\ppt\物理\图标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44293" y="107157"/>
            <a:ext cx="660353" cy="548878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18942631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sz="100" dirty="0">
                <a:latin typeface="Arial" panose="020B0604020202020204" pitchFamily="34" charset="0"/>
              </a:rPr>
              <a:pPr lvl="0"/>
              <a:t>16</a:t>
            </a:fld>
            <a:endParaRPr lang="zh-CN" altLang="en-US" sz="100" dirty="0">
              <a:latin typeface="Arial" panose="020B0604020202020204" pitchFamily="34" charset="0"/>
            </a:endParaRPr>
          </a:p>
        </p:txBody>
      </p:sp>
      <p:sp>
        <p:nvSpPr>
          <p:cNvPr id="22530" name="Text Box 7"/>
          <p:cNvSpPr txBox="1"/>
          <p:nvPr/>
        </p:nvSpPr>
        <p:spPr>
          <a:xfrm>
            <a:off x="1851015" y="4056460"/>
            <a:ext cx="1717393" cy="4150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2095" b="1">
                <a:latin typeface="Times New Roman" panose="02020603050405020304" charset="0"/>
              </a:rPr>
              <a:t>3</a:t>
            </a:r>
            <a:r>
              <a:rPr lang="zh-CN" altLang="en-US" sz="2095" b="1" dirty="0">
                <a:latin typeface="Arial" panose="020B0604020202020204" pitchFamily="34" charset="0"/>
              </a:rPr>
              <a:t>．急救措施</a:t>
            </a:r>
          </a:p>
        </p:txBody>
      </p:sp>
      <p:sp>
        <p:nvSpPr>
          <p:cNvPr id="22531" name="Text Box 10"/>
          <p:cNvSpPr txBox="1"/>
          <p:nvPr/>
        </p:nvSpPr>
        <p:spPr>
          <a:xfrm>
            <a:off x="1851015" y="2895600"/>
            <a:ext cx="2188903" cy="41472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2095" b="1">
                <a:latin typeface="Times New Roman" panose="02020603050405020304" charset="0"/>
              </a:rPr>
              <a:t>2</a:t>
            </a:r>
            <a:r>
              <a:rPr lang="zh-CN" altLang="en-US" sz="2095" b="1" dirty="0">
                <a:latin typeface="Arial" panose="020B0604020202020204" pitchFamily="34" charset="0"/>
              </a:rPr>
              <a:t>．安全用电原则</a:t>
            </a:r>
          </a:p>
        </p:txBody>
      </p:sp>
      <p:sp>
        <p:nvSpPr>
          <p:cNvPr id="22532" name="Text Box 11"/>
          <p:cNvSpPr txBox="1"/>
          <p:nvPr/>
        </p:nvSpPr>
        <p:spPr>
          <a:xfrm>
            <a:off x="1851014" y="1518047"/>
            <a:ext cx="2280356" cy="4150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2095" b="1">
                <a:latin typeface="Times New Roman" panose="02020603050405020304" charset="0"/>
              </a:rPr>
              <a:t>1</a:t>
            </a:r>
            <a:r>
              <a:rPr lang="zh-CN" altLang="en-US" sz="2095" b="1" dirty="0">
                <a:latin typeface="Arial" panose="020B0604020202020204" pitchFamily="34" charset="0"/>
              </a:rPr>
              <a:t>．触电类型</a:t>
            </a:r>
          </a:p>
        </p:txBody>
      </p:sp>
      <p:grpSp>
        <p:nvGrpSpPr>
          <p:cNvPr id="22533" name="组合 22532"/>
          <p:cNvGrpSpPr/>
          <p:nvPr/>
        </p:nvGrpSpPr>
        <p:grpSpPr>
          <a:xfrm>
            <a:off x="3663422" y="1120378"/>
            <a:ext cx="1648507" cy="1225153"/>
            <a:chOff x="0" y="0"/>
            <a:chExt cx="1388" cy="1029"/>
          </a:xfrm>
        </p:grpSpPr>
        <p:sp>
          <p:nvSpPr>
            <p:cNvPr id="22534" name="Text Box 3"/>
            <p:cNvSpPr txBox="1"/>
            <p:nvPr/>
          </p:nvSpPr>
          <p:spPr>
            <a:xfrm>
              <a:off x="141" y="0"/>
              <a:ext cx="1247" cy="34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  <a:buFont typeface="Arial" panose="020B0604020202020204" pitchFamily="34" charset="0"/>
              </a:pPr>
              <a:r>
                <a:rPr lang="zh-CN" altLang="en-US" sz="2095" b="1" dirty="0">
                  <a:latin typeface="Arial" panose="020B0604020202020204" pitchFamily="34" charset="0"/>
                </a:rPr>
                <a:t>低压触电</a:t>
              </a:r>
            </a:p>
          </p:txBody>
        </p:sp>
        <p:sp>
          <p:nvSpPr>
            <p:cNvPr id="22535" name="Text Box 4"/>
            <p:cNvSpPr txBox="1"/>
            <p:nvPr/>
          </p:nvSpPr>
          <p:spPr>
            <a:xfrm>
              <a:off x="141" y="680"/>
              <a:ext cx="1162" cy="34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  <a:buFont typeface="Arial" panose="020B0604020202020204" pitchFamily="34" charset="0"/>
              </a:pPr>
              <a:r>
                <a:rPr lang="zh-CN" altLang="en-US" sz="2095" b="1" dirty="0">
                  <a:latin typeface="Arial" panose="020B0604020202020204" pitchFamily="34" charset="0"/>
                </a:rPr>
                <a:t>高压触电</a:t>
              </a:r>
            </a:p>
          </p:txBody>
        </p:sp>
        <p:sp>
          <p:nvSpPr>
            <p:cNvPr id="22536" name="左大括号 22535"/>
            <p:cNvSpPr/>
            <p:nvPr/>
          </p:nvSpPr>
          <p:spPr>
            <a:xfrm>
              <a:off x="0" y="198"/>
              <a:ext cx="170" cy="624"/>
            </a:xfrm>
            <a:prstGeom prst="leftBrace">
              <a:avLst>
                <a:gd name="adj1" fmla="val 30588"/>
                <a:gd name="adj2" fmla="val 50000"/>
              </a:avLst>
            </a:prstGeom>
            <a:noFill/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00"/>
            </a:p>
          </p:txBody>
        </p:sp>
      </p:grpSp>
      <p:grpSp>
        <p:nvGrpSpPr>
          <p:cNvPr id="22537" name="组合 22536"/>
          <p:cNvGrpSpPr/>
          <p:nvPr/>
        </p:nvGrpSpPr>
        <p:grpSpPr>
          <a:xfrm>
            <a:off x="5076767" y="850106"/>
            <a:ext cx="1570120" cy="867965"/>
            <a:chOff x="0" y="0"/>
            <a:chExt cx="1322" cy="729"/>
          </a:xfrm>
        </p:grpSpPr>
        <p:sp>
          <p:nvSpPr>
            <p:cNvPr id="22538" name="Text Box 5"/>
            <p:cNvSpPr txBox="1"/>
            <p:nvPr/>
          </p:nvSpPr>
          <p:spPr>
            <a:xfrm>
              <a:off x="170" y="0"/>
              <a:ext cx="1152" cy="729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>
              <a:spAutoFit/>
            </a:bodyPr>
            <a:lstStyle/>
            <a:p>
              <a:pPr eaLnBrk="0" hangingPunct="0">
                <a:lnSpc>
                  <a:spcPct val="120000"/>
                </a:lnSpc>
                <a:buFont typeface="Arial" panose="020B0604020202020204" pitchFamily="34" charset="0"/>
              </a:pPr>
              <a:r>
                <a:rPr lang="zh-CN" altLang="en-US" sz="2095" b="1" dirty="0">
                  <a:solidFill>
                    <a:srgbClr val="000000"/>
                  </a:solidFill>
                  <a:latin typeface="宋体" panose="02010600030101010101" pitchFamily="2" charset="-122"/>
                </a:rPr>
                <a:t>单线触电</a:t>
              </a:r>
            </a:p>
            <a:p>
              <a:pPr eaLnBrk="0" hangingPunct="0">
                <a:lnSpc>
                  <a:spcPct val="120000"/>
                </a:lnSpc>
                <a:buFont typeface="Arial" panose="020B0604020202020204" pitchFamily="34" charset="0"/>
              </a:pPr>
              <a:r>
                <a:rPr lang="zh-CN" altLang="en-US" sz="2095" b="1" dirty="0">
                  <a:solidFill>
                    <a:srgbClr val="000000"/>
                  </a:solidFill>
                  <a:latin typeface="宋体" panose="02010600030101010101" pitchFamily="2" charset="-122"/>
                </a:rPr>
                <a:t>双线触电</a:t>
              </a:r>
            </a:p>
          </p:txBody>
        </p:sp>
        <p:sp>
          <p:nvSpPr>
            <p:cNvPr id="22539" name="左大括号 22538"/>
            <p:cNvSpPr/>
            <p:nvPr/>
          </p:nvSpPr>
          <p:spPr>
            <a:xfrm>
              <a:off x="0" y="227"/>
              <a:ext cx="170" cy="340"/>
            </a:xfrm>
            <a:prstGeom prst="leftBrace">
              <a:avLst>
                <a:gd name="adj1" fmla="val 16666"/>
                <a:gd name="adj2" fmla="val 50000"/>
              </a:avLst>
            </a:prstGeom>
            <a:noFill/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00"/>
            </a:p>
          </p:txBody>
        </p:sp>
      </p:grpSp>
      <p:grpSp>
        <p:nvGrpSpPr>
          <p:cNvPr id="22540" name="组合 22539"/>
          <p:cNvGrpSpPr/>
          <p:nvPr/>
        </p:nvGrpSpPr>
        <p:grpSpPr>
          <a:xfrm>
            <a:off x="5076768" y="1694259"/>
            <a:ext cx="2098639" cy="867965"/>
            <a:chOff x="0" y="0"/>
            <a:chExt cx="1767" cy="729"/>
          </a:xfrm>
        </p:grpSpPr>
        <p:sp>
          <p:nvSpPr>
            <p:cNvPr id="22541" name="Text Box 6"/>
            <p:cNvSpPr txBox="1"/>
            <p:nvPr/>
          </p:nvSpPr>
          <p:spPr>
            <a:xfrm>
              <a:off x="227" y="0"/>
              <a:ext cx="1540" cy="729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>
              <a:spAutoFit/>
            </a:bodyPr>
            <a:lstStyle/>
            <a:p>
              <a:pPr eaLnBrk="0" hangingPunct="0">
                <a:lnSpc>
                  <a:spcPct val="120000"/>
                </a:lnSpc>
                <a:buFont typeface="Arial" panose="020B0604020202020204" pitchFamily="34" charset="0"/>
              </a:pPr>
              <a:r>
                <a:rPr lang="zh-CN" altLang="en-US" sz="2095" b="1" dirty="0">
                  <a:solidFill>
                    <a:srgbClr val="000000"/>
                  </a:solidFill>
                  <a:latin typeface="宋体" panose="02010600030101010101" pitchFamily="2" charset="-122"/>
                </a:rPr>
                <a:t>高压电弧触电</a:t>
              </a:r>
            </a:p>
            <a:p>
              <a:pPr eaLnBrk="0" hangingPunct="0">
                <a:lnSpc>
                  <a:spcPct val="120000"/>
                </a:lnSpc>
                <a:buFont typeface="Arial" panose="020B0604020202020204" pitchFamily="34" charset="0"/>
              </a:pPr>
              <a:r>
                <a:rPr lang="zh-CN" altLang="en-US" sz="2095" b="1" dirty="0">
                  <a:solidFill>
                    <a:srgbClr val="000000"/>
                  </a:solidFill>
                  <a:latin typeface="宋体" panose="02010600030101010101" pitchFamily="2" charset="-122"/>
                </a:rPr>
                <a:t>跨步电压触电</a:t>
              </a:r>
            </a:p>
          </p:txBody>
        </p:sp>
        <p:sp>
          <p:nvSpPr>
            <p:cNvPr id="22542" name="左大括号 22541"/>
            <p:cNvSpPr/>
            <p:nvPr/>
          </p:nvSpPr>
          <p:spPr>
            <a:xfrm>
              <a:off x="0" y="227"/>
              <a:ext cx="170" cy="340"/>
            </a:xfrm>
            <a:prstGeom prst="leftBrace">
              <a:avLst>
                <a:gd name="adj1" fmla="val 16666"/>
                <a:gd name="adj2" fmla="val 50000"/>
              </a:avLst>
            </a:prstGeom>
            <a:noFill/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00"/>
            </a:p>
          </p:txBody>
        </p:sp>
      </p:grpSp>
      <p:grpSp>
        <p:nvGrpSpPr>
          <p:cNvPr id="22543" name="组合 22542"/>
          <p:cNvGrpSpPr/>
          <p:nvPr/>
        </p:nvGrpSpPr>
        <p:grpSpPr>
          <a:xfrm>
            <a:off x="4032792" y="2672954"/>
            <a:ext cx="2660415" cy="867965"/>
            <a:chOff x="0" y="0"/>
            <a:chExt cx="2240" cy="729"/>
          </a:xfrm>
        </p:grpSpPr>
        <p:sp>
          <p:nvSpPr>
            <p:cNvPr id="22544" name="Text Box 9"/>
            <p:cNvSpPr txBox="1"/>
            <p:nvPr/>
          </p:nvSpPr>
          <p:spPr>
            <a:xfrm>
              <a:off x="207" y="0"/>
              <a:ext cx="2033" cy="729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>
              <a:spAutoFit/>
            </a:bodyPr>
            <a:lstStyle/>
            <a:p>
              <a:pPr eaLnBrk="0" hangingPunct="0">
                <a:lnSpc>
                  <a:spcPct val="120000"/>
                </a:lnSpc>
                <a:buFont typeface="Arial" panose="020B0604020202020204" pitchFamily="34" charset="0"/>
              </a:pPr>
              <a:r>
                <a:rPr lang="zh-CN" altLang="en-US" sz="2095" b="1" dirty="0">
                  <a:solidFill>
                    <a:srgbClr val="000000"/>
                  </a:solidFill>
                  <a:latin typeface="宋体" panose="02010600030101010101" pitchFamily="2" charset="-122"/>
                </a:rPr>
                <a:t>不靠近高压带电器</a:t>
              </a:r>
            </a:p>
            <a:p>
              <a:pPr eaLnBrk="0" hangingPunct="0">
                <a:lnSpc>
                  <a:spcPct val="120000"/>
                </a:lnSpc>
                <a:buFont typeface="Arial" panose="020B0604020202020204" pitchFamily="34" charset="0"/>
              </a:pPr>
              <a:r>
                <a:rPr lang="zh-CN" altLang="en-US" sz="2095" b="1" dirty="0">
                  <a:solidFill>
                    <a:srgbClr val="000000"/>
                  </a:solidFill>
                  <a:latin typeface="宋体" panose="02010600030101010101" pitchFamily="2" charset="-122"/>
                </a:rPr>
                <a:t>不接触低压带电体</a:t>
              </a:r>
            </a:p>
          </p:txBody>
        </p:sp>
        <p:sp>
          <p:nvSpPr>
            <p:cNvPr id="22545" name="左大括号 22544"/>
            <p:cNvSpPr/>
            <p:nvPr/>
          </p:nvSpPr>
          <p:spPr>
            <a:xfrm>
              <a:off x="0" y="227"/>
              <a:ext cx="170" cy="340"/>
            </a:xfrm>
            <a:prstGeom prst="leftBrace">
              <a:avLst>
                <a:gd name="adj1" fmla="val 16666"/>
                <a:gd name="adj2" fmla="val 50000"/>
              </a:avLst>
            </a:prstGeom>
            <a:noFill/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00"/>
            </a:p>
          </p:txBody>
        </p:sp>
      </p:grpSp>
      <p:grpSp>
        <p:nvGrpSpPr>
          <p:cNvPr id="22546" name="组合 22545"/>
          <p:cNvGrpSpPr/>
          <p:nvPr/>
        </p:nvGrpSpPr>
        <p:grpSpPr>
          <a:xfrm>
            <a:off x="3520899" y="3812381"/>
            <a:ext cx="4364743" cy="867965"/>
            <a:chOff x="1995" y="3202"/>
            <a:chExt cx="3675" cy="729"/>
          </a:xfrm>
        </p:grpSpPr>
        <p:sp>
          <p:nvSpPr>
            <p:cNvPr id="22547" name="Text Box 8"/>
            <p:cNvSpPr txBox="1"/>
            <p:nvPr/>
          </p:nvSpPr>
          <p:spPr>
            <a:xfrm>
              <a:off x="2165" y="3202"/>
              <a:ext cx="3505" cy="7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0" hangingPunct="0">
                <a:lnSpc>
                  <a:spcPct val="120000"/>
                </a:lnSpc>
                <a:buFont typeface="Arial" panose="020B0604020202020204" pitchFamily="34" charset="0"/>
              </a:pPr>
              <a:r>
                <a:rPr lang="zh-CN" altLang="en-US" sz="2095" b="1" dirty="0">
                  <a:solidFill>
                    <a:srgbClr val="000000"/>
                  </a:solidFill>
                  <a:latin typeface="宋体" panose="02010600030101010101" pitchFamily="2" charset="-122"/>
                </a:rPr>
                <a:t>切断电源</a:t>
              </a:r>
            </a:p>
            <a:p>
              <a:pPr eaLnBrk="0" hangingPunct="0">
                <a:lnSpc>
                  <a:spcPct val="120000"/>
                </a:lnSpc>
                <a:buFont typeface="Arial" panose="020B0604020202020204" pitchFamily="34" charset="0"/>
              </a:pPr>
              <a:r>
                <a:rPr lang="zh-CN" altLang="en-US" sz="2095" b="1" dirty="0">
                  <a:solidFill>
                    <a:srgbClr val="000000"/>
                  </a:solidFill>
                  <a:latin typeface="宋体" panose="02010600030101010101" pitchFamily="2" charset="-122"/>
                </a:rPr>
                <a:t>用绝缘体将触电者与带电体分开</a:t>
              </a:r>
            </a:p>
          </p:txBody>
        </p:sp>
        <p:sp>
          <p:nvSpPr>
            <p:cNvPr id="22548" name="左大括号 22547"/>
            <p:cNvSpPr/>
            <p:nvPr/>
          </p:nvSpPr>
          <p:spPr>
            <a:xfrm>
              <a:off x="1995" y="3362"/>
              <a:ext cx="159" cy="448"/>
            </a:xfrm>
            <a:prstGeom prst="leftBrace">
              <a:avLst>
                <a:gd name="adj1" fmla="val 23480"/>
                <a:gd name="adj2" fmla="val 50000"/>
              </a:avLst>
            </a:prstGeom>
            <a:noFill/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00"/>
            </a:p>
          </p:txBody>
        </p:sp>
      </p:grpSp>
      <p:pic>
        <p:nvPicPr>
          <p:cNvPr id="22552" name="Picture 9" descr="E:\李燃\教师教学用书\2012人教教师用书项目\ppt\物理\图标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44293" y="107157"/>
            <a:ext cx="660353" cy="54887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Shape 108"/>
          <p:cNvSpPr/>
          <p:nvPr/>
        </p:nvSpPr>
        <p:spPr>
          <a:xfrm>
            <a:off x="326807" y="300827"/>
            <a:ext cx="724521" cy="69950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04089" y="342043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课堂小结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833754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26850251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070611" y="95486"/>
            <a:ext cx="2267585" cy="52198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课堂练习</a:t>
            </a:r>
          </a:p>
        </p:txBody>
      </p:sp>
      <p:sp>
        <p:nvSpPr>
          <p:cNvPr id="6" name="Shape 108"/>
          <p:cNvSpPr/>
          <p:nvPr/>
        </p:nvSpPr>
        <p:spPr>
          <a:xfrm>
            <a:off x="59056" y="18461"/>
            <a:ext cx="733425" cy="676039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>
            <a:scene3d>
              <a:camera prst="orthographicFront"/>
              <a:lightRig rig="threePt" dir="t"/>
            </a:scene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4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792539" y="629414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50178" name="Rectangle 2"/>
          <p:cNvSpPr>
            <a:spLocks noGrp="1"/>
          </p:cNvSpPr>
          <p:nvPr/>
        </p:nvSpPr>
        <p:spPr>
          <a:xfrm>
            <a:off x="187644" y="882925"/>
            <a:ext cx="8353425" cy="412498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150000"/>
              </a:lnSpc>
              <a:buNone/>
            </a:pP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安全用电的原则是</a:t>
            </a:r>
            <a:r>
              <a:rPr lang="zh-CN" altLang="en-US" b="1" u="sng" dirty="0">
                <a:latin typeface="楷体_GB2312" pitchFamily="49" charset="-122"/>
                <a:ea typeface="楷体_GB2312" pitchFamily="49" charset="-122"/>
              </a:rPr>
              <a:t>                       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。</a:t>
            </a: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一般情况下，</a:t>
            </a:r>
            <a:r>
              <a:rPr lang="zh-CN" altLang="en-US" b="1" u="sng" dirty="0">
                <a:latin typeface="楷体_GB2312" pitchFamily="49" charset="-122"/>
                <a:ea typeface="楷体_GB2312" pitchFamily="49" charset="-122"/>
              </a:rPr>
              <a:t>        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的电压是安全电压。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304290" y="1866428"/>
            <a:ext cx="5284470" cy="39849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000" b="1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不接触低压带电体，不靠近高压带电体</a:t>
            </a:r>
            <a:endParaRPr kumimoji="0" lang="zh-CN" altLang="en-US" sz="2000" b="1" i="0" u="sng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楷体_GB2312" pitchFamily="49" charset="-122"/>
              <a:ea typeface="楷体_GB2312" pitchFamily="49" charset="-122"/>
              <a:cs typeface="Arial" panose="020B0604020202020204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73046" y="2714979"/>
            <a:ext cx="1727835" cy="46024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低于</a:t>
            </a:r>
            <a:r>
              <a:rPr lang="en-US" altLang="zh-CN" sz="2400" b="1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36</a:t>
            </a:r>
            <a:r>
              <a:rPr lang="zh-CN" altLang="en-US" sz="2400" b="1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伏</a:t>
            </a:r>
            <a:endParaRPr kumimoji="0" lang="zh-CN" altLang="en-US" sz="2400" b="1" i="0" u="sng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楷体_GB2312" pitchFamily="49" charset="-122"/>
              <a:ea typeface="楷体_GB2312" pitchFamily="49" charset="-122"/>
              <a:cs typeface="Arial" panose="020B0604020202020204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486554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/>
          </p:cNvSpPr>
          <p:nvPr>
            <p:ph idx="1"/>
          </p:nvPr>
        </p:nvSpPr>
        <p:spPr>
          <a:xfrm>
            <a:off x="75565" y="647394"/>
            <a:ext cx="8789670" cy="4948072"/>
          </a:xfrm>
        </p:spPr>
        <p:txBody>
          <a:bodyPr vert="horz" wrap="square" lIns="68410" tIns="34205" rIns="68410" bIns="34205" anchor="t"/>
          <a:lstStyle/>
          <a:p>
            <a:pPr eaLnBrk="1" hangingPunct="1">
              <a:buFont typeface="Monotype Sorts" pitchFamily="2" charset="2"/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下列关于人体触电的说法正确的是（   ）</a:t>
            </a:r>
          </a:p>
          <a:p>
            <a:pPr eaLnBrk="1" hangingPunct="1">
              <a:buFont typeface="Monotype Sorts" pitchFamily="2" charset="2"/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．只要有电流通过人体就会发生触电事故</a:t>
            </a:r>
          </a:p>
          <a:p>
            <a:pPr eaLnBrk="1" hangingPunct="1">
              <a:buFont typeface="Monotype Sorts" pitchFamily="2" charset="2"/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．只有高压电才会发生触电事故，低压电路不会触电</a:t>
            </a:r>
          </a:p>
          <a:p>
            <a:pPr eaLnBrk="1" hangingPunct="1">
              <a:buFont typeface="Monotype Sorts" pitchFamily="2" charset="2"/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．发现有人触电，应迅速把他拉开，使他脱离电源</a:t>
            </a:r>
          </a:p>
          <a:p>
            <a:pPr eaLnBrk="1" hangingPunct="1">
              <a:buFont typeface="Monotype Sorts" pitchFamily="2" charset="2"/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．高压电不但接触会触电，就是靠近它也会发生触电事故</a:t>
            </a:r>
          </a:p>
          <a:p>
            <a:pPr eaLnBrk="1" hangingPunct="1">
              <a:buFont typeface="Monotype Sorts" pitchFamily="2" charset="2"/>
              <a:buNone/>
            </a:pPr>
            <a:endParaRPr lang="en-US" altLang="zh-CN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0291" name="Rectangle 3"/>
          <p:cNvSpPr/>
          <p:nvPr/>
        </p:nvSpPr>
        <p:spPr>
          <a:xfrm>
            <a:off x="7136694" y="441428"/>
            <a:ext cx="484576" cy="922393"/>
          </a:xfrm>
          <a:prstGeom prst="rect">
            <a:avLst/>
          </a:prstGeom>
          <a:noFill/>
          <a:ln w="12700">
            <a:noFill/>
          </a:ln>
        </p:spPr>
        <p:txBody>
          <a:bodyPr anchor="ctr">
            <a:spAutoFit/>
          </a:bodyPr>
          <a:lstStyle/>
          <a:p>
            <a:r>
              <a:rPr lang="en-US" altLang="zh-CN" sz="2995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r>
              <a:rPr lang="en-US" altLang="zh-CN" sz="5385" b="0" dirty="0">
                <a:solidFill>
                  <a:srgbClr val="FF0066"/>
                </a:solidFill>
                <a:latin typeface="Times New Roman" panose="0202060305040502030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93536594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0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29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/>
          </p:cNvSpPr>
          <p:nvPr>
            <p:ph idx="1"/>
          </p:nvPr>
        </p:nvSpPr>
        <p:spPr>
          <a:xfrm>
            <a:off x="82551" y="628933"/>
            <a:ext cx="7910195" cy="4481465"/>
          </a:xfrm>
        </p:spPr>
        <p:txBody>
          <a:bodyPr vert="horz" wrap="square" lIns="68410" tIns="34205" rIns="68410" bIns="34205" anchor="t"/>
          <a:lstStyle/>
          <a:p>
            <a:pPr eaLnBrk="1" hangingPunct="1">
              <a:buFont typeface="Monotype Sorts" pitchFamily="2" charset="2"/>
              <a:buNone/>
            </a:pPr>
            <a:r>
              <a:rPr lang="en-US" altLang="zh-CN" sz="2695" b="1" dirty="0"/>
              <a:t>3</a:t>
            </a:r>
            <a:r>
              <a:rPr lang="en-US" altLang="zh-CN" sz="2695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695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为了用电安全，下列注意点中不正确的是</a:t>
            </a:r>
            <a:r>
              <a:rPr lang="en-US" altLang="zh-CN" sz="2695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      )</a:t>
            </a:r>
          </a:p>
          <a:p>
            <a:pPr eaLnBrk="1" hangingPunct="1">
              <a:buFont typeface="Monotype Sorts" pitchFamily="2" charset="2"/>
              <a:buNone/>
            </a:pPr>
            <a:r>
              <a:rPr lang="en-US" altLang="zh-CN" sz="2695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</a:t>
            </a:r>
            <a:r>
              <a:rPr lang="zh-CN" altLang="en-US" sz="2695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不准用剪刀或绝缘柄破损的钳子剪带电的导线</a:t>
            </a:r>
          </a:p>
          <a:p>
            <a:pPr eaLnBrk="1" hangingPunct="1">
              <a:buFont typeface="Monotype Sorts" pitchFamily="2" charset="2"/>
              <a:buNone/>
            </a:pPr>
            <a:r>
              <a:rPr lang="en-US" altLang="zh-CN" sz="2695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</a:t>
            </a:r>
            <a:r>
              <a:rPr lang="zh-CN" altLang="en-US" sz="2695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不准在电线上晾衣服</a:t>
            </a:r>
          </a:p>
          <a:p>
            <a:pPr eaLnBrk="1" hangingPunct="1">
              <a:buFont typeface="Monotype Sorts" pitchFamily="2" charset="2"/>
              <a:buNone/>
            </a:pPr>
            <a:r>
              <a:rPr lang="en-US" altLang="zh-CN" sz="2695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</a:t>
            </a:r>
            <a:r>
              <a:rPr lang="zh-CN" altLang="en-US" sz="2695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发现有人触电时，应立即用手将他拉离电源</a:t>
            </a:r>
          </a:p>
          <a:p>
            <a:pPr eaLnBrk="1" hangingPunct="1">
              <a:buFont typeface="Monotype Sorts" pitchFamily="2" charset="2"/>
              <a:buNone/>
            </a:pPr>
            <a:r>
              <a:rPr lang="en-US" altLang="zh-CN" sz="2695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</a:t>
            </a:r>
            <a:r>
              <a:rPr lang="zh-CN" altLang="en-US" sz="2695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发现输电线的断头落在地上，不要走近，更不准去拾</a:t>
            </a:r>
          </a:p>
          <a:p>
            <a:pPr eaLnBrk="1" hangingPunct="1">
              <a:buFont typeface="Monotype Sorts" pitchFamily="2" charset="2"/>
              <a:buNone/>
            </a:pPr>
            <a:endParaRPr lang="zh-CN" altLang="en-US" sz="2695" b="1" dirty="0"/>
          </a:p>
          <a:p>
            <a:pPr eaLnBrk="1" hangingPunct="1">
              <a:buFont typeface="Monotype Sorts" pitchFamily="2" charset="2"/>
              <a:buNone/>
            </a:pPr>
            <a:endParaRPr lang="en-US" altLang="zh-CN" sz="2695" b="1" dirty="0"/>
          </a:p>
        </p:txBody>
      </p:sp>
      <p:sp>
        <p:nvSpPr>
          <p:cNvPr id="141315" name="Rectangle 3"/>
          <p:cNvSpPr/>
          <p:nvPr/>
        </p:nvSpPr>
        <p:spPr>
          <a:xfrm>
            <a:off x="7217905" y="421708"/>
            <a:ext cx="635110" cy="921021"/>
          </a:xfrm>
          <a:prstGeom prst="rect">
            <a:avLst/>
          </a:prstGeom>
          <a:noFill/>
          <a:ln w="12700">
            <a:noFill/>
          </a:ln>
        </p:spPr>
        <p:txBody>
          <a:bodyPr wrap="none" anchor="ctr">
            <a:spAutoFit/>
          </a:bodyPr>
          <a:lstStyle/>
          <a:p>
            <a:r>
              <a:rPr lang="en-US" altLang="zh-CN" sz="2995" b="1" dirty="0">
                <a:solidFill>
                  <a:srgbClr val="FF0000"/>
                </a:solidFill>
                <a:latin typeface="Times New Roman" panose="02020603050405020304" charset="0"/>
              </a:rPr>
              <a:t>C</a:t>
            </a:r>
            <a:r>
              <a:rPr lang="en-US" altLang="zh-CN" sz="5385" b="0" dirty="0">
                <a:solidFill>
                  <a:srgbClr val="FF0066"/>
                </a:solidFill>
                <a:latin typeface="Times New Roman" panose="0202060305040502030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68120273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1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3"/>
            <a:ext cx="736376" cy="36011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-84532" y="1224764"/>
            <a:ext cx="861772" cy="238205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eaVert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3200" dirty="0">
                <a:ln>
                  <a:noFill/>
                </a:ln>
                <a:solidFill>
                  <a:srgbClr val="FF0000"/>
                </a:solidFill>
                <a:effectLst/>
                <a:uFillTx/>
                <a:sym typeface="Arial" panose="020B0604020202020204"/>
              </a:rPr>
              <a:t>明 确 目 标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31521" y="893747"/>
            <a:ext cx="8306435" cy="286711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R="0" defTabSz="914400" eaLnBrk="1" fontAlgn="auto" latinLnBrk="0" hangingPunct="1">
              <a:lnSpc>
                <a:spcPct val="150000"/>
              </a:lnSpc>
              <a:buClrTx/>
              <a:buSzTx/>
              <a:buFontTx/>
              <a:defRPr/>
            </a:pPr>
            <a:r>
              <a:rPr lang="en-US" sz="2400" kern="1200" noProof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altLang="zh-CN" sz="2400" kern="1200" noProof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.了解常见的触电事故和正确处理方法。</a:t>
            </a:r>
          </a:p>
          <a:p>
            <a:pPr marR="0" defTabSz="914400" eaLnBrk="1" fontAlgn="auto" latinLnBrk="0" hangingPunct="1">
              <a:lnSpc>
                <a:spcPct val="150000"/>
              </a:lnSpc>
              <a:buClrTx/>
              <a:buSzTx/>
              <a:buFontTx/>
              <a:defRPr/>
            </a:pPr>
            <a:endParaRPr altLang="zh-CN" sz="2400" kern="1200" noProof="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R="0" defTabSz="914400" eaLnBrk="1" fontAlgn="auto" latinLnBrk="0" hangingPunct="1">
              <a:lnSpc>
                <a:spcPct val="150000"/>
              </a:lnSpc>
              <a:buClrTx/>
              <a:buSzTx/>
              <a:buFontTx/>
              <a:defRPr/>
            </a:pPr>
            <a:endParaRPr altLang="zh-CN" sz="2400" kern="1200" noProof="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R="0" defTabSz="914400" eaLnBrk="1" fontAlgn="auto" latinLnBrk="0" hangingPunct="1">
              <a:lnSpc>
                <a:spcPct val="150000"/>
              </a:lnSpc>
              <a:buClrTx/>
              <a:buSzTx/>
              <a:buFontTx/>
              <a:defRPr/>
            </a:pPr>
            <a:endParaRPr altLang="zh-CN" sz="2400" kern="1200" noProof="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R="0" defTabSz="914400" eaLnBrk="1" fontAlgn="auto" latinLnBrk="0" hangingPunct="1">
              <a:lnSpc>
                <a:spcPct val="150000"/>
              </a:lnSpc>
              <a:buClrTx/>
              <a:buSzTx/>
              <a:buFontTx/>
              <a:defRPr/>
            </a:pPr>
            <a:r>
              <a:rPr altLang="zh-CN" sz="2400" kern="1200" noProof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2.了解安全用电知识，知道如何防雷。</a:t>
            </a:r>
          </a:p>
        </p:txBody>
      </p:sp>
    </p:spTree>
    <p:extLst>
      <p:ext uri="{BB962C8B-B14F-4D97-AF65-F5344CB8AC3E}">
        <p14:creationId xmlns:p14="http://schemas.microsoft.com/office/powerpoint/2010/main" val="3927834274"/>
      </p:ext>
    </p:extLst>
  </p:cSld>
  <p:clrMapOvr>
    <a:masterClrMapping/>
  </p:clrMapOvr>
  <p:transition spd="slow" advClick="0" advTm="2000">
    <p:dissolv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Text Box 2"/>
          <p:cNvSpPr txBox="1"/>
          <p:nvPr/>
        </p:nvSpPr>
        <p:spPr>
          <a:xfrm>
            <a:off x="381635" y="362210"/>
            <a:ext cx="8409940" cy="3979210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charset="0"/>
              </a:rPr>
              <a:t>4.</a:t>
            </a:r>
            <a:r>
              <a:rPr lang="zh-CN" altLang="en-US" sz="2800" b="1" dirty="0">
                <a:latin typeface="Times New Roman" panose="02020603050405020304" charset="0"/>
              </a:rPr>
              <a:t>当发现有人触电时，应该立即（       ）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charset="0"/>
              </a:rPr>
              <a:t>   </a:t>
            </a:r>
            <a:r>
              <a:rPr lang="en-US" altLang="zh-CN" sz="2800" b="1" dirty="0">
                <a:latin typeface="Times New Roman" panose="02020603050405020304" charset="0"/>
              </a:rPr>
              <a:t>A.</a:t>
            </a:r>
            <a:r>
              <a:rPr lang="zh-CN" altLang="en-US" sz="2800" b="1" dirty="0">
                <a:latin typeface="Times New Roman" panose="02020603050405020304" charset="0"/>
              </a:rPr>
              <a:t>空手将触电人拉开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charset="0"/>
              </a:rPr>
              <a:t>   </a:t>
            </a:r>
            <a:r>
              <a:rPr lang="en-US" altLang="zh-CN" sz="2800" b="1" dirty="0">
                <a:latin typeface="Times New Roman" panose="02020603050405020304" charset="0"/>
              </a:rPr>
              <a:t>B.</a:t>
            </a:r>
            <a:r>
              <a:rPr lang="zh-CN" altLang="en-US" sz="2800" b="1" dirty="0">
                <a:latin typeface="Times New Roman" panose="02020603050405020304" charset="0"/>
              </a:rPr>
              <a:t>将电源线拉开，立即将病人送医院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charset="0"/>
              </a:rPr>
              <a:t>   </a:t>
            </a:r>
            <a:r>
              <a:rPr lang="en-US" altLang="zh-CN" sz="2800" b="1" dirty="0">
                <a:latin typeface="Times New Roman" panose="02020603050405020304" charset="0"/>
              </a:rPr>
              <a:t>C. </a:t>
            </a:r>
            <a:r>
              <a:rPr lang="zh-CN" altLang="en-US" sz="2800" b="1" dirty="0">
                <a:latin typeface="Times New Roman" panose="02020603050405020304" charset="0"/>
              </a:rPr>
              <a:t>赶快找电工师傅来处理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charset="0"/>
              </a:rPr>
              <a:t>   </a:t>
            </a:r>
            <a:r>
              <a:rPr lang="en-US" altLang="zh-CN" sz="2800" b="1" dirty="0">
                <a:latin typeface="Times New Roman" panose="02020603050405020304" charset="0"/>
              </a:rPr>
              <a:t>D.</a:t>
            </a:r>
            <a:r>
              <a:rPr lang="zh-CN" altLang="en-US" sz="2800" b="1" dirty="0">
                <a:latin typeface="Times New Roman" panose="02020603050405020304" charset="0"/>
              </a:rPr>
              <a:t>拉下闸刀或用干木棒将电源线挑开，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charset="0"/>
              </a:rPr>
              <a:t>       立即人工呼吸</a:t>
            </a:r>
          </a:p>
        </p:txBody>
      </p:sp>
      <p:sp>
        <p:nvSpPr>
          <p:cNvPr id="78851" name="Text Box 3"/>
          <p:cNvSpPr txBox="1"/>
          <p:nvPr/>
        </p:nvSpPr>
        <p:spPr>
          <a:xfrm>
            <a:off x="5875656" y="462470"/>
            <a:ext cx="481013" cy="587237"/>
          </a:xfrm>
          <a:prstGeom prst="rect">
            <a:avLst/>
          </a:prstGeom>
          <a:noFill/>
          <a:ln w="19050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charset="0"/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32573810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8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88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8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0" grpId="0"/>
      <p:bldP spid="7885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ext Box 2"/>
          <p:cNvSpPr txBox="1"/>
          <p:nvPr/>
        </p:nvSpPr>
        <p:spPr>
          <a:xfrm>
            <a:off x="302261" y="514351"/>
            <a:ext cx="8762365" cy="3979210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charset="0"/>
              </a:rPr>
              <a:t>5.</a:t>
            </a:r>
            <a:r>
              <a:rPr lang="zh-CN" altLang="en-US" sz="2400" b="1" dirty="0">
                <a:latin typeface="Times New Roman" panose="02020603050405020304" charset="0"/>
              </a:rPr>
              <a:t>小李家中的电灯不亮，电冰箱等用电器也不工作，但检查保险丝没有熔断，用测电笔测试所有的导线接头及用电器时，测电笔氖管均发光，则他家的电路故障可能是（       ）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charset="0"/>
              </a:rPr>
              <a:t> </a:t>
            </a:r>
            <a:r>
              <a:rPr lang="en-US" altLang="zh-CN" sz="2400" b="1" dirty="0">
                <a:latin typeface="Times New Roman" panose="02020603050405020304" charset="0"/>
              </a:rPr>
              <a:t>A.</a:t>
            </a:r>
            <a:r>
              <a:rPr lang="zh-CN" altLang="en-US" sz="2400" b="1" dirty="0">
                <a:latin typeface="Times New Roman" panose="02020603050405020304" charset="0"/>
              </a:rPr>
              <a:t>入户电源线的火线某处断路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charset="0"/>
              </a:rPr>
              <a:t> </a:t>
            </a:r>
            <a:r>
              <a:rPr lang="en-US" altLang="zh-CN" sz="2400" b="1" dirty="0">
                <a:latin typeface="Times New Roman" panose="02020603050405020304" charset="0"/>
              </a:rPr>
              <a:t>B.</a:t>
            </a:r>
            <a:r>
              <a:rPr lang="zh-CN" altLang="en-US" sz="2400" b="1" dirty="0">
                <a:latin typeface="Times New Roman" panose="02020603050405020304" charset="0"/>
              </a:rPr>
              <a:t>入户电源线的零线某处断路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charset="0"/>
              </a:rPr>
              <a:t> </a:t>
            </a:r>
            <a:r>
              <a:rPr lang="en-US" altLang="zh-CN" sz="2400" b="1" dirty="0">
                <a:latin typeface="Times New Roman" panose="02020603050405020304" charset="0"/>
              </a:rPr>
              <a:t>C. </a:t>
            </a:r>
            <a:r>
              <a:rPr lang="zh-CN" altLang="en-US" sz="2400" b="1" dirty="0">
                <a:latin typeface="Times New Roman" panose="02020603050405020304" charset="0"/>
              </a:rPr>
              <a:t>入户电源线的某处火线和零线短路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charset="0"/>
              </a:rPr>
              <a:t> </a:t>
            </a:r>
            <a:r>
              <a:rPr lang="en-US" altLang="zh-CN" sz="2400" b="1" dirty="0">
                <a:latin typeface="Times New Roman" panose="02020603050405020304" charset="0"/>
              </a:rPr>
              <a:t>D. </a:t>
            </a:r>
            <a:r>
              <a:rPr lang="zh-CN" altLang="en-US" sz="2400" b="1" dirty="0">
                <a:latin typeface="Times New Roman" panose="02020603050405020304" charset="0"/>
              </a:rPr>
              <a:t>供电局停电</a:t>
            </a:r>
          </a:p>
        </p:txBody>
      </p:sp>
      <p:sp>
        <p:nvSpPr>
          <p:cNvPr id="94211" name="Text Box 3"/>
          <p:cNvSpPr txBox="1"/>
          <p:nvPr/>
        </p:nvSpPr>
        <p:spPr>
          <a:xfrm>
            <a:off x="5912380" y="1789745"/>
            <a:ext cx="386080" cy="461515"/>
          </a:xfrm>
          <a:prstGeom prst="rect">
            <a:avLst/>
          </a:prstGeom>
          <a:noFill/>
          <a:ln w="19050">
            <a:noFill/>
          </a:ln>
        </p:spPr>
        <p:txBody>
          <a:bodyPr wrap="none">
            <a:spAutoFit/>
          </a:bodyPr>
          <a:lstStyle/>
          <a:p>
            <a:r>
              <a:rPr lang="en-US" altLang="zh-CN" sz="2395" dirty="0">
                <a:solidFill>
                  <a:srgbClr val="FF0000"/>
                </a:solidFill>
                <a:latin typeface="Times New Roman" panose="02020603050405020304" charset="0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1919174526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4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4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213142" y="95851"/>
            <a:ext cx="724521" cy="69950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13634" y="209636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45034" y="209636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937954" y="778372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4"/>
            <a:ext cx="736376" cy="360116"/>
          </a:xfrm>
          <a:prstGeom prst="rect">
            <a:avLst/>
          </a:prstGeom>
        </p:spPr>
      </p:pic>
      <p:pic>
        <p:nvPicPr>
          <p:cNvPr id="15" name="图片 14" descr="图片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1000000">
            <a:off x="8613776" y="4340784"/>
            <a:ext cx="172085" cy="192881"/>
          </a:xfrm>
          <a:prstGeom prst="rect">
            <a:avLst/>
          </a:prstGeom>
        </p:spPr>
      </p:pic>
      <p:sp>
        <p:nvSpPr>
          <p:cNvPr id="26626" name="矩形 2"/>
          <p:cNvSpPr/>
          <p:nvPr/>
        </p:nvSpPr>
        <p:spPr>
          <a:xfrm>
            <a:off x="314960" y="1052253"/>
            <a:ext cx="7786370" cy="36921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795" b="0" dirty="0">
                <a:latin typeface="Times New Roman" panose="02020603050405020304" charset="0"/>
              </a:rPr>
              <a:t>        电给我们的生活带来了极大的便利，但使用不当时</a:t>
            </a:r>
            <a:r>
              <a:rPr lang="en-US" altLang="zh-CN" sz="1795" b="0" dirty="0">
                <a:latin typeface="Times New Roman" panose="02020603050405020304" charset="0"/>
              </a:rPr>
              <a:t>,</a:t>
            </a:r>
            <a:r>
              <a:rPr lang="zh-CN" altLang="en-US" sz="1795" b="0" dirty="0">
                <a:latin typeface="Times New Roman" panose="02020603050405020304" charset="0"/>
              </a:rPr>
              <a:t>也会给我们带来危害。</a:t>
            </a:r>
          </a:p>
        </p:txBody>
      </p:sp>
      <p:pic>
        <p:nvPicPr>
          <p:cNvPr id="26628" name="Picture 3" descr="触电1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D0D0D0">
                  <a:alpha val="100000"/>
                </a:srgbClr>
              </a:clrFrom>
              <a:clrTo>
                <a:srgbClr val="D0D0D0">
                  <a:alpha val="100000"/>
                  <a:alpha val="0"/>
                </a:srgbClr>
              </a:clrTo>
            </a:clrChange>
            <a:lum bright="23999" contrast="36000"/>
          </a:blip>
          <a:srcRect l="5902" t="5902" r="54924" b="64476"/>
          <a:stretch>
            <a:fillRect/>
          </a:stretch>
        </p:blipFill>
        <p:spPr>
          <a:xfrm>
            <a:off x="4831716" y="1492125"/>
            <a:ext cx="2336165" cy="19205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2" descr="触电1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CCCCCC">
                  <a:alpha val="100000"/>
                </a:srgbClr>
              </a:clrFrom>
              <a:clrTo>
                <a:srgbClr val="CCCCCC">
                  <a:alpha val="100000"/>
                  <a:alpha val="0"/>
                </a:srgbClr>
              </a:clrTo>
            </a:clrChange>
            <a:lum bright="23999" contrast="36000"/>
          </a:blip>
          <a:srcRect l="47423" t="8495" r="10638" b="68329"/>
          <a:stretch>
            <a:fillRect/>
          </a:stretch>
        </p:blipFill>
        <p:spPr>
          <a:xfrm>
            <a:off x="1758316" y="1702193"/>
            <a:ext cx="2183765" cy="138390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Picture 4" descr="触电1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C5C5C5">
                  <a:alpha val="100000"/>
                </a:srgbClr>
              </a:clrFrom>
              <a:clrTo>
                <a:srgbClr val="C5C5C5">
                  <a:alpha val="100000"/>
                  <a:alpha val="0"/>
                </a:srgbClr>
              </a:clrTo>
            </a:clrChange>
            <a:lum bright="23999" contrast="36000"/>
          </a:blip>
          <a:srcRect l="5902" t="32715" r="52235" b="37292"/>
          <a:stretch>
            <a:fillRect/>
          </a:stretch>
        </p:blipFill>
        <p:spPr>
          <a:xfrm>
            <a:off x="1633856" y="3366828"/>
            <a:ext cx="2403475" cy="180786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5" descr="触电1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D4D4D4">
                  <a:alpha val="100000"/>
                </a:srgbClr>
              </a:clrFrom>
              <a:clrTo>
                <a:srgbClr val="D4D4D4">
                  <a:alpha val="100000"/>
                  <a:alpha val="0"/>
                </a:srgbClr>
              </a:clrTo>
            </a:clrChange>
            <a:lum bright="23999" contrast="36000"/>
          </a:blip>
          <a:srcRect l="47084" t="31784" r="9045" b="37292"/>
          <a:stretch>
            <a:fillRect/>
          </a:stretch>
        </p:blipFill>
        <p:spPr>
          <a:xfrm>
            <a:off x="5003165" y="3655195"/>
            <a:ext cx="2259330" cy="1555781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260801285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300827"/>
            <a:ext cx="724521" cy="69950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2043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833754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4"/>
            <a:ext cx="736376" cy="360116"/>
          </a:xfrm>
          <a:prstGeom prst="rect">
            <a:avLst/>
          </a:prstGeom>
        </p:spPr>
      </p:pic>
      <p:grpSp>
        <p:nvGrpSpPr>
          <p:cNvPr id="7169" name="组合 6147"/>
          <p:cNvGrpSpPr/>
          <p:nvPr/>
        </p:nvGrpSpPr>
        <p:grpSpPr>
          <a:xfrm>
            <a:off x="494031" y="725692"/>
            <a:ext cx="2231817" cy="764488"/>
            <a:chOff x="0" y="0"/>
            <a:chExt cx="3516" cy="1200"/>
          </a:xfrm>
        </p:grpSpPr>
        <p:sp>
          <p:nvSpPr>
            <p:cNvPr id="7170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762000"/>
                </a:cxn>
                <a:cxn ang="0">
                  <a:pos x="4303712" y="762000"/>
                </a:cxn>
                <a:cxn ang="0">
                  <a:pos x="0" y="762000"/>
                </a:cxn>
                <a:cxn ang="0">
                  <a:pos x="0" y="0"/>
                </a:cxn>
                <a:cxn ang="0">
                  <a:pos x="1564" y="0"/>
                </a:cxn>
                <a:cxn ang="0">
                  <a:pos x="0" y="0"/>
                </a:cxn>
              </a:cxnLst>
              <a:rect l="0" t="0" r="0" b="0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7173" name="文本框 6151"/>
            <p:cNvSpPr txBox="1"/>
            <p:nvPr/>
          </p:nvSpPr>
          <p:spPr>
            <a:xfrm>
              <a:off x="826" y="454"/>
              <a:ext cx="2209" cy="72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l"/>
              <a:r>
                <a:rPr lang="zh-CN" altLang="en-US" sz="24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触电现象</a:t>
              </a:r>
            </a:p>
          </p:txBody>
        </p:sp>
        <p:sp>
          <p:nvSpPr>
            <p:cNvPr id="7174" name="文本框 6152"/>
            <p:cNvSpPr txBox="1"/>
            <p:nvPr/>
          </p:nvSpPr>
          <p:spPr>
            <a:xfrm>
              <a:off x="0" y="452"/>
              <a:ext cx="873" cy="724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accent1"/>
              </a:solidFill>
            </a:ln>
          </p:spPr>
          <p:txBody>
            <a:bodyPr anchor="t">
              <a:spAutoFit/>
            </a:bodyPr>
            <a:lstStyle/>
            <a:p>
              <a:r>
                <a:rPr lang="zh-CN" altLang="en-US" sz="2400" dirty="0">
                  <a:solidFill>
                    <a:srgbClr val="FFFF00"/>
                  </a:solidFill>
                  <a:latin typeface="微软雅黑" panose="020B0503020204020204" charset="-122"/>
                  <a:ea typeface="微软雅黑" panose="020B0503020204020204" charset="-122"/>
                </a:rPr>
                <a:t>一</a:t>
              </a:r>
            </a:p>
          </p:txBody>
        </p:sp>
      </p:grpSp>
      <p:sp>
        <p:nvSpPr>
          <p:cNvPr id="4" name="灯片编号占位符 1"/>
          <p:cNvSpPr/>
          <p:nvPr/>
        </p:nvSpPr>
        <p:spPr>
          <a:xfrm>
            <a:off x="6530975" y="4973559"/>
            <a:ext cx="2133600" cy="357188"/>
          </a:xfrm>
        </p:spPr>
        <p:txBody>
          <a:bodyPr/>
          <a:lstStyle>
            <a:lvl1pPr algn="r">
              <a:defRPr sz="1200">
                <a:solidFill>
                  <a:schemeClr val="tx1"/>
                </a:solidFill>
                <a:latin typeface="+mn-lt"/>
                <a:ea typeface="+mn-ea"/>
                <a:cs typeface="+mn-cs"/>
                <a:sym typeface="Arial" panose="020B0604020202020204"/>
              </a:defRPr>
            </a:lvl1pPr>
            <a:lvl2pPr indent="457200" algn="r">
              <a:defRPr sz="1200">
                <a:solidFill>
                  <a:schemeClr val="tx1"/>
                </a:solidFill>
                <a:latin typeface="+mn-lt"/>
                <a:ea typeface="+mn-ea"/>
                <a:cs typeface="+mn-cs"/>
                <a:sym typeface="Arial" panose="020B0604020202020204"/>
              </a:defRPr>
            </a:lvl2pPr>
            <a:lvl3pPr indent="914400" algn="r">
              <a:defRPr sz="1200">
                <a:solidFill>
                  <a:schemeClr val="tx1"/>
                </a:solidFill>
                <a:latin typeface="+mn-lt"/>
                <a:ea typeface="+mn-ea"/>
                <a:cs typeface="+mn-cs"/>
                <a:sym typeface="Arial" panose="020B0604020202020204"/>
              </a:defRPr>
            </a:lvl3pPr>
            <a:lvl4pPr indent="1371600" algn="r">
              <a:defRPr sz="1200">
                <a:solidFill>
                  <a:schemeClr val="tx1"/>
                </a:solidFill>
                <a:latin typeface="+mn-lt"/>
                <a:ea typeface="+mn-ea"/>
                <a:cs typeface="+mn-cs"/>
                <a:sym typeface="Arial" panose="020B0604020202020204"/>
              </a:defRPr>
            </a:lvl4pPr>
            <a:lvl5pPr indent="1828800" algn="r">
              <a:defRPr sz="1200">
                <a:solidFill>
                  <a:schemeClr val="tx1"/>
                </a:solidFill>
                <a:latin typeface="+mn-lt"/>
                <a:ea typeface="+mn-ea"/>
                <a:cs typeface="+mn-cs"/>
                <a:sym typeface="Arial" panose="020B0604020202020204"/>
              </a:defRPr>
            </a:lvl5pPr>
            <a:lvl6pPr indent="2286000" algn="r">
              <a:defRPr sz="1200">
                <a:solidFill>
                  <a:schemeClr val="tx1"/>
                </a:solidFill>
                <a:latin typeface="+mn-lt"/>
                <a:ea typeface="+mn-ea"/>
                <a:cs typeface="+mn-cs"/>
                <a:sym typeface="Arial" panose="020B0604020202020204"/>
              </a:defRPr>
            </a:lvl6pPr>
            <a:lvl7pPr indent="2743200" algn="r">
              <a:defRPr sz="1200">
                <a:solidFill>
                  <a:schemeClr val="tx1"/>
                </a:solidFill>
                <a:latin typeface="+mn-lt"/>
                <a:ea typeface="+mn-ea"/>
                <a:cs typeface="+mn-cs"/>
                <a:sym typeface="Arial" panose="020B0604020202020204"/>
              </a:defRPr>
            </a:lvl7pPr>
            <a:lvl8pPr indent="3200400" algn="r">
              <a:defRPr sz="1200">
                <a:solidFill>
                  <a:schemeClr val="tx1"/>
                </a:solidFill>
                <a:latin typeface="+mn-lt"/>
                <a:ea typeface="+mn-ea"/>
                <a:cs typeface="+mn-cs"/>
                <a:sym typeface="Arial" panose="020B0604020202020204"/>
              </a:defRPr>
            </a:lvl8pPr>
            <a:lvl9pPr indent="3657600" algn="r">
              <a:defRPr sz="1200">
                <a:solidFill>
                  <a:schemeClr val="tx1"/>
                </a:solidFill>
                <a:latin typeface="+mn-lt"/>
                <a:ea typeface="+mn-ea"/>
                <a:cs typeface="+mn-cs"/>
                <a:sym typeface="Arial" panose="020B0604020202020204"/>
              </a:defRPr>
            </a:lvl9pPr>
          </a:lstStyle>
          <a:p>
            <a:pPr lvl="0"/>
            <a:fld id="{9A0DB2DC-4C9A-4742-B13C-FB6460FD3503}" type="slidenum">
              <a:rPr lang="zh-CN" altLang="en-US" sz="100" dirty="0">
                <a:latin typeface="Arial" panose="020B0604020202020204" pitchFamily="34" charset="0"/>
              </a:rPr>
              <a:pPr lvl="0"/>
              <a:t>4</a:t>
            </a:fld>
            <a:endParaRPr lang="zh-CN" altLang="en-US" sz="100" dirty="0">
              <a:latin typeface="Arial" panose="020B0604020202020204" pitchFamily="34" charset="0"/>
            </a:endParaRPr>
          </a:p>
        </p:txBody>
      </p:sp>
      <p:sp>
        <p:nvSpPr>
          <p:cNvPr id="10242" name="Text Box 2"/>
          <p:cNvSpPr txBox="1"/>
          <p:nvPr/>
        </p:nvSpPr>
        <p:spPr>
          <a:xfrm>
            <a:off x="110491" y="1579335"/>
            <a:ext cx="8678545" cy="402950"/>
          </a:xfrm>
          <a:prstGeom prst="rect">
            <a:avLst/>
          </a:prstGeom>
          <a:noFill/>
          <a:ln w="9525">
            <a:noFill/>
          </a:ln>
        </p:spPr>
        <p:txBody>
          <a:bodyPr wrap="square" lIns="13466" tIns="8079" rIns="0" bIns="8079">
            <a:spAutoFit/>
          </a:bodyPr>
          <a:lstStyle/>
          <a:p>
            <a:pPr algn="just" eaLnBrk="0" hangingPunct="0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2095" b="1" dirty="0">
                <a:latin typeface="Times New Roman" panose="02020603050405020304" charset="0"/>
              </a:rPr>
              <a:t>　　</a:t>
            </a:r>
            <a:r>
              <a:rPr lang="en-US" altLang="zh-CN" sz="2095" b="1">
                <a:latin typeface="Times New Roman" panose="02020603050405020304" charset="0"/>
              </a:rPr>
              <a:t>1</a:t>
            </a:r>
            <a:r>
              <a:rPr lang="zh-CN" altLang="en-US" sz="2095" b="1" dirty="0">
                <a:latin typeface="宋体" panose="02010600030101010101" pitchFamily="2" charset="-122"/>
              </a:rPr>
              <a:t>．电对人体造成的伤害程度与通过人体电流的大小及持续时间有关</a:t>
            </a:r>
          </a:p>
        </p:txBody>
      </p:sp>
      <p:sp>
        <p:nvSpPr>
          <p:cNvPr id="10243" name="Text Box 2"/>
          <p:cNvSpPr txBox="1"/>
          <p:nvPr/>
        </p:nvSpPr>
        <p:spPr>
          <a:xfrm>
            <a:off x="195581" y="3553980"/>
            <a:ext cx="8405495" cy="338656"/>
          </a:xfrm>
          <a:prstGeom prst="rect">
            <a:avLst/>
          </a:prstGeom>
          <a:noFill/>
          <a:ln w="9525">
            <a:noFill/>
          </a:ln>
        </p:spPr>
        <p:txBody>
          <a:bodyPr wrap="square" lIns="13466" tIns="8079" rIns="0" bIns="8079">
            <a:spAutoFit/>
          </a:bodyPr>
          <a:lstStyle/>
          <a:p>
            <a:pPr algn="just" eaLnBrk="0" hangingPunct="0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095" b="1" dirty="0">
                <a:latin typeface="Times New Roman" panose="02020603050405020304" charset="0"/>
              </a:rPr>
              <a:t>　　</a:t>
            </a:r>
            <a:r>
              <a:rPr lang="en-US" altLang="zh-CN" sz="2095" b="1">
                <a:latin typeface="Times New Roman" panose="02020603050405020304" charset="0"/>
              </a:rPr>
              <a:t>2</a:t>
            </a:r>
            <a:r>
              <a:rPr lang="zh-CN" altLang="en-US" sz="2095" b="1" dirty="0">
                <a:latin typeface="Arial" panose="020B0604020202020204" pitchFamily="34" charset="0"/>
              </a:rPr>
              <a:t>．触电电流大小由人体电阻和加在人体两端的电压决定。</a:t>
            </a:r>
          </a:p>
        </p:txBody>
      </p:sp>
      <p:sp>
        <p:nvSpPr>
          <p:cNvPr id="10244" name="TextBox 4"/>
          <p:cNvSpPr/>
          <p:nvPr/>
        </p:nvSpPr>
        <p:spPr>
          <a:xfrm>
            <a:off x="1990315" y="2085103"/>
            <a:ext cx="5306577" cy="1184409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5400" cap="flat" cmpd="sng">
            <a:solidFill>
              <a:srgbClr val="2D2D8A"/>
            </a:solidFill>
            <a:prstDash val="solid"/>
            <a:headEnd type="none" w="med" len="med"/>
            <a:tailEnd type="none" w="med" len="med"/>
          </a:ln>
        </p:spPr>
        <p:txBody>
          <a:bodyPr lIns="13466" tIns="0" rIns="13466" bIns="0">
            <a:spAutoFit/>
          </a:bodyPr>
          <a:lstStyle/>
          <a:p>
            <a:pPr>
              <a:lnSpc>
                <a:spcPct val="110000"/>
              </a:lnSpc>
              <a:buFont typeface="Arial" panose="020B0604020202020204" pitchFamily="34" charset="0"/>
            </a:pPr>
            <a:r>
              <a:rPr lang="en-US" altLang="zh-CN" sz="2095" b="1" dirty="0">
                <a:solidFill>
                  <a:srgbClr val="000000"/>
                </a:solidFill>
                <a:latin typeface="Times New Roman" panose="02020603050405020304" charset="0"/>
              </a:rPr>
              <a:t>  </a:t>
            </a:r>
            <a:r>
              <a:rPr lang="en-US" altLang="zh-CN" sz="2095" b="1" err="1">
                <a:solidFill>
                  <a:srgbClr val="000000"/>
                </a:solidFill>
                <a:latin typeface="Times New Roman" panose="02020603050405020304" charset="0"/>
              </a:rPr>
              <a:t>1 mA</a:t>
            </a:r>
            <a:r>
              <a:rPr lang="zh-CN" altLang="en-US" sz="2095" b="1" dirty="0">
                <a:latin typeface="Arial" panose="020B0604020202020204" pitchFamily="34" charset="0"/>
              </a:rPr>
              <a:t>电流通过人体       感觉</a:t>
            </a:r>
            <a:r>
              <a:rPr lang="zh-CN" altLang="en-US" sz="2095" b="1" dirty="0">
                <a:solidFill>
                  <a:srgbClr val="000000"/>
                </a:solidFill>
                <a:latin typeface="Times New Roman" panose="02020603050405020304" charset="0"/>
              </a:rPr>
              <a:t>发麻</a:t>
            </a:r>
          </a:p>
          <a:p>
            <a:pPr>
              <a:lnSpc>
                <a:spcPct val="110000"/>
              </a:lnSpc>
              <a:buFont typeface="Arial" panose="020B0604020202020204" pitchFamily="34" charset="0"/>
            </a:pPr>
            <a:r>
              <a:rPr lang="zh-CN" altLang="en-US" sz="2095" b="1" dirty="0">
                <a:solidFill>
                  <a:srgbClr val="000000"/>
                </a:solidFill>
                <a:latin typeface="Times New Roman" panose="02020603050405020304" charset="0"/>
              </a:rPr>
              <a:t>  </a:t>
            </a:r>
            <a:r>
              <a:rPr lang="en-US" altLang="zh-CN" sz="2095" b="1" err="1">
                <a:solidFill>
                  <a:srgbClr val="000000"/>
                </a:solidFill>
                <a:latin typeface="Times New Roman" panose="02020603050405020304" charset="0"/>
              </a:rPr>
              <a:t>10 mA</a:t>
            </a:r>
            <a:r>
              <a:rPr lang="en-US" altLang="zh-CN" sz="2095" b="1">
                <a:solidFill>
                  <a:srgbClr val="000000"/>
                </a:solidFill>
                <a:latin typeface="Times New Roman" panose="02020603050405020304" charset="0"/>
              </a:rPr>
              <a:t>                              </a:t>
            </a:r>
            <a:r>
              <a:rPr lang="zh-CN" altLang="en-US" sz="2095" b="1" dirty="0">
                <a:solidFill>
                  <a:srgbClr val="000000"/>
                </a:solidFill>
                <a:latin typeface="Times New Roman" panose="02020603050405020304" charset="0"/>
              </a:rPr>
              <a:t>人手难于摆脱</a:t>
            </a:r>
          </a:p>
          <a:p>
            <a:pPr>
              <a:lnSpc>
                <a:spcPct val="110000"/>
              </a:lnSpc>
              <a:buFont typeface="Arial" panose="020B0604020202020204" pitchFamily="34" charset="0"/>
            </a:pPr>
            <a:r>
              <a:rPr lang="zh-CN" altLang="en-US" sz="2095" b="1" dirty="0">
                <a:solidFill>
                  <a:srgbClr val="000000"/>
                </a:solidFill>
                <a:latin typeface="Times New Roman" panose="02020603050405020304" charset="0"/>
              </a:rPr>
              <a:t>  </a:t>
            </a:r>
            <a:r>
              <a:rPr lang="en-US" altLang="zh-CN" sz="2095" b="1" err="1">
                <a:solidFill>
                  <a:srgbClr val="000000"/>
                </a:solidFill>
                <a:latin typeface="Times New Roman" panose="02020603050405020304" charset="0"/>
              </a:rPr>
              <a:t>100 mA</a:t>
            </a:r>
            <a:r>
              <a:rPr lang="en-US" altLang="zh-CN" sz="2095" b="1">
                <a:solidFill>
                  <a:srgbClr val="000000"/>
                </a:solidFill>
                <a:latin typeface="Times New Roman" panose="02020603050405020304" charset="0"/>
              </a:rPr>
              <a:t>                            </a:t>
            </a:r>
            <a:r>
              <a:rPr lang="zh-CN" altLang="en-US" sz="2095" b="1" dirty="0">
                <a:solidFill>
                  <a:srgbClr val="000000"/>
                </a:solidFill>
                <a:latin typeface="Times New Roman" panose="02020603050405020304" charset="0"/>
              </a:rPr>
              <a:t>短时间呼吸困难</a:t>
            </a:r>
          </a:p>
        </p:txBody>
      </p:sp>
      <p:sp>
        <p:nvSpPr>
          <p:cNvPr id="10245" name="TextBox 4"/>
          <p:cNvSpPr/>
          <p:nvPr/>
        </p:nvSpPr>
        <p:spPr>
          <a:xfrm>
            <a:off x="1990315" y="4014328"/>
            <a:ext cx="5306577" cy="95947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5400" cap="flat" cmpd="sng">
            <a:solidFill>
              <a:srgbClr val="000080"/>
            </a:solidFill>
            <a:prstDash val="solid"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2095" b="1" dirty="0">
                <a:solidFill>
                  <a:srgbClr val="000000"/>
                </a:solidFill>
                <a:latin typeface="宋体" panose="02010600030101010101" pitchFamily="2" charset="-122"/>
              </a:rPr>
              <a:t>　　人体电阻约为</a:t>
            </a:r>
            <a:r>
              <a:rPr lang="en-US" altLang="zh-CN" sz="2095" b="1">
                <a:solidFill>
                  <a:srgbClr val="000000"/>
                </a:solidFill>
                <a:latin typeface="Times New Roman" panose="02020603050405020304" charset="0"/>
              </a:rPr>
              <a:t>10</a:t>
            </a:r>
            <a:r>
              <a:rPr lang="en-US" altLang="zh-CN" sz="2095" b="1" baseline="30000">
                <a:solidFill>
                  <a:srgbClr val="000000"/>
                </a:solidFill>
                <a:latin typeface="Times New Roman" panose="02020603050405020304" charset="0"/>
              </a:rPr>
              <a:t>4</a:t>
            </a:r>
            <a:r>
              <a:rPr lang="en-US" altLang="zh-CN" sz="2095" b="1">
                <a:solidFill>
                  <a:srgbClr val="000000"/>
                </a:solidFill>
                <a:latin typeface="Times New Roman" panose="02020603050405020304" charset="0"/>
              </a:rPr>
              <a:t> </a:t>
            </a:r>
            <a:r>
              <a:rPr lang="zh-CN" altLang="en-US" sz="2095" b="1" dirty="0">
                <a:latin typeface="Times New Roman" panose="02020603050405020304" charset="0"/>
              </a:rPr>
              <a:t>～</a:t>
            </a:r>
            <a:r>
              <a:rPr lang="en-US" altLang="zh-CN" sz="2095" b="1">
                <a:latin typeface="Times New Roman" panose="02020603050405020304" charset="0"/>
              </a:rPr>
              <a:t>10</a:t>
            </a:r>
            <a:r>
              <a:rPr lang="en-US" altLang="zh-CN" sz="2095" b="1" baseline="30000">
                <a:latin typeface="Times New Roman" panose="02020603050405020304" charset="0"/>
              </a:rPr>
              <a:t>5</a:t>
            </a:r>
            <a:r>
              <a:rPr lang="en-US" altLang="zh-CN" sz="2095" b="1">
                <a:latin typeface="Times New Roman" panose="02020603050405020304" charset="0"/>
              </a:rPr>
              <a:t> </a:t>
            </a:r>
            <a:r>
              <a:rPr lang="en-US" altLang="zh-CN" sz="2095" b="1">
                <a:latin typeface="Symbol" panose="05050102010706020507" pitchFamily="18" charset="2"/>
              </a:rPr>
              <a:t>W</a:t>
            </a:r>
            <a:r>
              <a:rPr lang="zh-CN" altLang="en-US" sz="2095" b="1" dirty="0">
                <a:latin typeface="宋体" panose="02010600030101010101" pitchFamily="2" charset="-122"/>
              </a:rPr>
              <a:t>；在皮肤</a:t>
            </a:r>
            <a:r>
              <a:rPr lang="zh-CN" altLang="en-US" sz="2095" b="1" dirty="0">
                <a:solidFill>
                  <a:srgbClr val="000000"/>
                </a:solidFill>
                <a:latin typeface="Arial" panose="020B0604020202020204" pitchFamily="34" charset="0"/>
              </a:rPr>
              <a:t>潮湿时，人体的电阻可降低到约</a:t>
            </a:r>
            <a:r>
              <a:rPr lang="en-US" altLang="zh-CN" sz="2095" b="1">
                <a:latin typeface="Times New Roman" panose="02020603050405020304" charset="0"/>
              </a:rPr>
              <a:t>10</a:t>
            </a:r>
            <a:r>
              <a:rPr lang="en-US" altLang="zh-CN" sz="2095" b="1" baseline="30000">
                <a:latin typeface="Times New Roman" panose="02020603050405020304" charset="0"/>
              </a:rPr>
              <a:t>3</a:t>
            </a:r>
            <a:r>
              <a:rPr lang="en-US" altLang="zh-CN" sz="2095" b="1">
                <a:latin typeface="Times New Roman" panose="02020603050405020304" charset="0"/>
              </a:rPr>
              <a:t> </a:t>
            </a:r>
            <a:r>
              <a:rPr lang="en-US" altLang="zh-CN" sz="2095" b="1">
                <a:latin typeface="Symbol" panose="05050102010706020507" pitchFamily="18" charset="2"/>
              </a:rPr>
              <a:t>W</a:t>
            </a:r>
            <a:r>
              <a:rPr lang="zh-CN" altLang="en-US" sz="2095" b="1" dirty="0">
                <a:latin typeface="Symbol" panose="05050102010706020507" pitchFamily="18" charset="2"/>
              </a:rPr>
              <a:t>。</a:t>
            </a:r>
            <a:endParaRPr lang="zh-CN" altLang="en-US" sz="2095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1220412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10244" grpId="0" bldLvl="0" animBg="1"/>
      <p:bldP spid="1024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sz="100" dirty="0">
                <a:latin typeface="Arial" panose="020B0604020202020204" pitchFamily="34" charset="0"/>
              </a:rPr>
              <a:pPr lvl="0"/>
              <a:t>5</a:t>
            </a:fld>
            <a:endParaRPr lang="zh-CN" altLang="en-US" sz="100" dirty="0">
              <a:latin typeface="Arial" panose="020B0604020202020204" pitchFamily="34" charset="0"/>
            </a:endParaRPr>
          </a:p>
        </p:txBody>
      </p:sp>
      <p:pic>
        <p:nvPicPr>
          <p:cNvPr id="11266" name="Picture 9" descr="E:\李燃\教师教学用书\2012人教教师用书项目\ppt\物理\图标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44293" y="107157"/>
            <a:ext cx="660353" cy="54887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TextBox 4"/>
          <p:cNvSpPr/>
          <p:nvPr/>
        </p:nvSpPr>
        <p:spPr>
          <a:xfrm>
            <a:off x="1851014" y="465534"/>
            <a:ext cx="5576182" cy="138940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5400" cap="flat" cmpd="sng">
            <a:solidFill>
              <a:srgbClr val="000080"/>
            </a:solidFill>
            <a:prstDash val="solid"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2095" b="1" dirty="0">
                <a:latin typeface="Times New Roman" panose="02020603050405020304" charset="0"/>
              </a:rPr>
              <a:t>家庭电路的电压                              </a:t>
            </a:r>
            <a:r>
              <a:rPr lang="en-US" altLang="zh-CN" sz="2095" b="1">
                <a:latin typeface="Times New Roman" panose="02020603050405020304" charset="0"/>
              </a:rPr>
              <a:t>220 V</a:t>
            </a:r>
            <a:endParaRPr lang="zh-CN" altLang="en-US" sz="2095" b="1">
              <a:latin typeface="Times New Roman" panose="02020603050405020304" charset="0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2095" b="1" dirty="0">
                <a:latin typeface="Times New Roman" panose="02020603050405020304" charset="0"/>
              </a:rPr>
              <a:t>工厂用的动力电路的电压              </a:t>
            </a:r>
            <a:r>
              <a:rPr lang="en-US" altLang="zh-CN" sz="2095" b="1">
                <a:latin typeface="Times New Roman" panose="02020603050405020304" charset="0"/>
              </a:rPr>
              <a:t>380 V</a:t>
            </a:r>
            <a:endParaRPr lang="zh-CN" altLang="en-US" sz="2095" b="1">
              <a:latin typeface="Times New Roman" panose="02020603050405020304" charset="0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2095" b="1" dirty="0">
                <a:latin typeface="Times New Roman" panose="02020603050405020304" charset="0"/>
              </a:rPr>
              <a:t>高压输电线路的电压               </a:t>
            </a:r>
            <a:r>
              <a:rPr lang="en-US" altLang="zh-CN" sz="2095" b="1">
                <a:latin typeface="Times New Roman" panose="02020603050405020304" charset="0"/>
              </a:rPr>
              <a:t>10 kV</a:t>
            </a:r>
            <a:r>
              <a:rPr lang="zh-CN" altLang="en-US" sz="2095" b="1" dirty="0">
                <a:latin typeface="Times New Roman" panose="02020603050405020304" charset="0"/>
              </a:rPr>
              <a:t>～</a:t>
            </a:r>
            <a:r>
              <a:rPr lang="en-US" altLang="zh-CN" sz="2095" b="1">
                <a:latin typeface="Times New Roman" panose="02020603050405020304" charset="0"/>
              </a:rPr>
              <a:t>500 kV</a:t>
            </a:r>
            <a:endParaRPr lang="zh-CN" altLang="en-US" sz="2095" b="1">
              <a:latin typeface="Times New Roman" panose="02020603050405020304" charset="0"/>
            </a:endParaRPr>
          </a:p>
        </p:txBody>
      </p:sp>
      <p:sp>
        <p:nvSpPr>
          <p:cNvPr id="11268" name="文本框 11267"/>
          <p:cNvSpPr txBox="1"/>
          <p:nvPr/>
        </p:nvSpPr>
        <p:spPr>
          <a:xfrm>
            <a:off x="1474517" y="2005012"/>
            <a:ext cx="5737708" cy="9013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095" b="1" dirty="0">
                <a:latin typeface="Arial" panose="020B0604020202020204" pitchFamily="34" charset="0"/>
              </a:rPr>
              <a:t>　　根据欧姆定律计算可能产生的最大电流</a:t>
            </a:r>
          </a:p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095" b="1" dirty="0">
                <a:latin typeface="Arial" panose="020B0604020202020204" pitchFamily="34" charset="0"/>
              </a:rPr>
              <a:t>　　例如：</a:t>
            </a:r>
          </a:p>
        </p:txBody>
      </p:sp>
      <p:graphicFrame>
        <p:nvGraphicFramePr>
          <p:cNvPr id="11269" name="对象 11268"/>
          <p:cNvGraphicFramePr>
            <a:graphicFrameLocks/>
          </p:cNvGraphicFramePr>
          <p:nvPr/>
        </p:nvGraphicFramePr>
        <p:xfrm>
          <a:off x="4229948" y="2194322"/>
          <a:ext cx="684107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6" r:id="rId4" imgW="114898" imgH="217030" progId="Equation.3">
                  <p:embed/>
                </p:oleObj>
              </mc:Choice>
              <mc:Fallback>
                <p:oleObj r:id="rId4" imgW="114898" imgH="217030" progId="Equation.3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29948" y="2194322"/>
                        <a:ext cx="684107" cy="161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70" name="TextBox 5"/>
          <p:cNvSpPr/>
          <p:nvPr/>
        </p:nvSpPr>
        <p:spPr>
          <a:xfrm>
            <a:off x="1494708" y="3921919"/>
            <a:ext cx="5883792" cy="529787"/>
          </a:xfrm>
          <a:prstGeom prst="roundRect">
            <a:avLst>
              <a:gd name="adj" fmla="val 16667"/>
            </a:avLst>
          </a:prstGeom>
          <a:solidFill>
            <a:srgbClr val="FFDB93"/>
          </a:solidFill>
          <a:ln w="28575" cap="flat" cmpd="sng">
            <a:solidFill>
              <a:srgbClr val="C00000"/>
            </a:solidFill>
            <a:prstDash val="solid"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2095" b="1" dirty="0">
                <a:solidFill>
                  <a:srgbClr val="CC0000"/>
                </a:solidFill>
                <a:latin typeface="Arial" panose="020B0604020202020204" pitchFamily="34" charset="0"/>
              </a:rPr>
              <a:t>　　家庭电路的电压值远远超过安全电压。</a:t>
            </a:r>
          </a:p>
        </p:txBody>
      </p:sp>
      <p:grpSp>
        <p:nvGrpSpPr>
          <p:cNvPr id="11271" name="组合 11270"/>
          <p:cNvGrpSpPr/>
          <p:nvPr/>
        </p:nvGrpSpPr>
        <p:grpSpPr>
          <a:xfrm>
            <a:off x="2093302" y="3003947"/>
            <a:ext cx="4983527" cy="739379"/>
            <a:chOff x="1338" y="3741"/>
            <a:chExt cx="4196" cy="621"/>
          </a:xfrm>
        </p:grpSpPr>
        <p:sp>
          <p:nvSpPr>
            <p:cNvPr id="11272" name="矩形 11271"/>
            <p:cNvSpPr/>
            <p:nvPr/>
          </p:nvSpPr>
          <p:spPr>
            <a:xfrm>
              <a:off x="1338" y="3877"/>
              <a:ext cx="4196" cy="34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</a:pPr>
              <a:r>
                <a:rPr lang="en-US" altLang="zh-CN" sz="2095" b="1" i="1">
                  <a:latin typeface="Times New Roman" panose="02020603050405020304" charset="0"/>
                </a:rPr>
                <a:t> I </a:t>
              </a:r>
              <a:r>
                <a:rPr lang="en-US" altLang="zh-CN" sz="2095" b="1">
                  <a:latin typeface="Times New Roman" panose="02020603050405020304" charset="0"/>
                </a:rPr>
                <a:t>=</a:t>
              </a:r>
              <a:r>
                <a:rPr lang="zh-CN" altLang="en-US" sz="2095" b="1" dirty="0">
                  <a:latin typeface="Times New Roman" panose="02020603050405020304" charset="0"/>
                </a:rPr>
                <a:t>　　</a:t>
              </a:r>
              <a:r>
                <a:rPr lang="en-US" altLang="zh-CN" sz="2095" b="1">
                  <a:latin typeface="Times New Roman" panose="02020603050405020304" charset="0"/>
                </a:rPr>
                <a:t>= </a:t>
              </a:r>
              <a:r>
                <a:rPr lang="zh-CN" altLang="en-US" sz="2095" b="1" dirty="0">
                  <a:latin typeface="Times New Roman" panose="02020603050405020304" charset="0"/>
                </a:rPr>
                <a:t>　　　   </a:t>
              </a:r>
              <a:r>
                <a:rPr lang="en-US" altLang="zh-CN" sz="2095" b="1">
                  <a:latin typeface="Times New Roman" panose="02020603050405020304" charset="0"/>
                </a:rPr>
                <a:t>=</a:t>
              </a:r>
              <a:r>
                <a:rPr lang="zh-CN" altLang="en-US" sz="2095" b="1">
                  <a:latin typeface="Times New Roman" panose="02020603050405020304" charset="0"/>
                </a:rPr>
                <a:t> </a:t>
              </a:r>
              <a:r>
                <a:rPr lang="en-US" altLang="zh-CN" sz="2095" b="1">
                  <a:latin typeface="Times New Roman" panose="02020603050405020304" charset="0"/>
                </a:rPr>
                <a:t>2.2×10</a:t>
              </a:r>
              <a:r>
                <a:rPr lang="en-US" altLang="zh-CN" sz="2095" b="1" baseline="30000">
                  <a:latin typeface="宋体" panose="02010600030101010101" pitchFamily="2" charset="-122"/>
                </a:rPr>
                <a:t>-</a:t>
              </a:r>
              <a:r>
                <a:rPr lang="en-US" altLang="zh-CN" sz="2095" b="1" baseline="30000">
                  <a:latin typeface="Times New Roman" panose="02020603050405020304" charset="0"/>
                </a:rPr>
                <a:t>2 </a:t>
              </a:r>
              <a:r>
                <a:rPr lang="en-US" altLang="zh-CN" sz="2095" b="1" err="1">
                  <a:latin typeface="Times New Roman" panose="02020603050405020304" charset="0"/>
                </a:rPr>
                <a:t>A = 22 mA</a:t>
              </a:r>
              <a:endParaRPr lang="en-US" altLang="zh-CN" sz="2095" b="1">
                <a:latin typeface="Times New Roman" panose="02020603050405020304" charset="0"/>
              </a:endParaRPr>
            </a:p>
          </p:txBody>
        </p:sp>
        <p:sp>
          <p:nvSpPr>
            <p:cNvPr id="11273" name="矩形 11272"/>
            <p:cNvSpPr/>
            <p:nvPr/>
          </p:nvSpPr>
          <p:spPr>
            <a:xfrm>
              <a:off x="1793" y="3741"/>
              <a:ext cx="316" cy="6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ctr">
                <a:buFont typeface="Arial" panose="020B0604020202020204" pitchFamily="34" charset="0"/>
              </a:pPr>
              <a:r>
                <a:rPr lang="en-US" altLang="zh-CN" sz="2095" b="1" i="1">
                  <a:latin typeface="Times New Roman" panose="02020603050405020304" charset="0"/>
                </a:rPr>
                <a:t>U</a:t>
              </a:r>
              <a:endParaRPr lang="en-US" altLang="zh-CN" sz="2095" b="1" baseline="-25000">
                <a:latin typeface="Times New Roman" panose="02020603050405020304" charset="0"/>
              </a:endParaRPr>
            </a:p>
            <a:p>
              <a:pPr algn="ctr">
                <a:buFont typeface="Arial" panose="020B0604020202020204" pitchFamily="34" charset="0"/>
              </a:pPr>
              <a:r>
                <a:rPr lang="en-US" altLang="zh-CN" sz="2095" b="1" i="1">
                  <a:latin typeface="Times New Roman" panose="02020603050405020304" charset="0"/>
                </a:rPr>
                <a:t>R</a:t>
              </a:r>
            </a:p>
          </p:txBody>
        </p:sp>
        <p:sp>
          <p:nvSpPr>
            <p:cNvPr id="11274" name="直接连接符 11273"/>
            <p:cNvSpPr/>
            <p:nvPr/>
          </p:nvSpPr>
          <p:spPr>
            <a:xfrm>
              <a:off x="1794" y="4036"/>
              <a:ext cx="273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275" name="矩形 11274"/>
            <p:cNvSpPr/>
            <p:nvPr/>
          </p:nvSpPr>
          <p:spPr>
            <a:xfrm>
              <a:off x="2390" y="3741"/>
              <a:ext cx="709" cy="6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ctr">
                <a:buFont typeface="Arial" panose="020B0604020202020204" pitchFamily="34" charset="0"/>
              </a:pPr>
              <a:r>
                <a:rPr lang="en-US" altLang="zh-CN" sz="2095" b="1">
                  <a:latin typeface="Times New Roman" panose="02020603050405020304" charset="0"/>
                </a:rPr>
                <a:t>220 V</a:t>
              </a:r>
            </a:p>
            <a:p>
              <a:pPr algn="ctr">
                <a:buFont typeface="Arial" panose="020B0604020202020204" pitchFamily="34" charset="0"/>
              </a:pPr>
              <a:r>
                <a:rPr lang="en-US" altLang="zh-CN" sz="2095" b="1">
                  <a:latin typeface="Times New Roman" panose="02020603050405020304" charset="0"/>
                </a:rPr>
                <a:t>10</a:t>
              </a:r>
              <a:r>
                <a:rPr lang="en-US" altLang="zh-CN" sz="2095" b="1" baseline="30000">
                  <a:latin typeface="Times New Roman" panose="02020603050405020304" charset="0"/>
                </a:rPr>
                <a:t>4</a:t>
              </a:r>
              <a:r>
                <a:rPr lang="en-US" altLang="zh-CN" sz="2095" b="1">
                  <a:latin typeface="Times New Roman" panose="02020603050405020304" charset="0"/>
                </a:rPr>
                <a:t> Ω</a:t>
              </a:r>
            </a:p>
          </p:txBody>
        </p:sp>
        <p:sp>
          <p:nvSpPr>
            <p:cNvPr id="11276" name="直接连接符 11275"/>
            <p:cNvSpPr/>
            <p:nvPr/>
          </p:nvSpPr>
          <p:spPr>
            <a:xfrm>
              <a:off x="2338" y="4036"/>
              <a:ext cx="791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</p:spTree>
    <p:extLst>
      <p:ext uri="{BB962C8B-B14F-4D97-AF65-F5344CB8AC3E}">
        <p14:creationId xmlns:p14="http://schemas.microsoft.com/office/powerpoint/2010/main" val="27765982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  <p:bldP spid="1127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sz="100" dirty="0">
                <a:latin typeface="Arial" panose="020B0604020202020204" pitchFamily="34" charset="0"/>
              </a:rPr>
              <a:pPr lvl="0"/>
              <a:t>6</a:t>
            </a:fld>
            <a:endParaRPr lang="zh-CN" altLang="en-US" sz="100" dirty="0">
              <a:latin typeface="Arial" panose="020B0604020202020204" pitchFamily="34" charset="0"/>
            </a:endParaRPr>
          </a:p>
        </p:txBody>
      </p:sp>
      <p:sp>
        <p:nvSpPr>
          <p:cNvPr id="12290" name="TextBox 4"/>
          <p:cNvSpPr/>
          <p:nvPr/>
        </p:nvSpPr>
        <p:spPr>
          <a:xfrm>
            <a:off x="2079049" y="4332685"/>
            <a:ext cx="2627160" cy="40559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5400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1495" b="1" dirty="0">
                <a:solidFill>
                  <a:srgbClr val="FF0000"/>
                </a:solidFill>
                <a:latin typeface="宋体" panose="02010600030101010101" pitchFamily="2" charset="-122"/>
              </a:rPr>
              <a:t>人体接触火线、零线</a:t>
            </a:r>
            <a:r>
              <a:rPr lang="zh-CN" altLang="en-US" sz="1495" b="1" dirty="0">
                <a:solidFill>
                  <a:schemeClr val="tx2"/>
                </a:solidFill>
                <a:latin typeface="宋体" panose="02010600030101010101" pitchFamily="2" charset="-122"/>
              </a:rPr>
              <a:t> </a:t>
            </a:r>
          </a:p>
        </p:txBody>
      </p:sp>
      <p:sp>
        <p:nvSpPr>
          <p:cNvPr id="12291" name="TextBox 4"/>
          <p:cNvSpPr/>
          <p:nvPr/>
        </p:nvSpPr>
        <p:spPr>
          <a:xfrm>
            <a:off x="5030446" y="4354116"/>
            <a:ext cx="2627160" cy="40559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5400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1495" b="1" dirty="0">
                <a:solidFill>
                  <a:srgbClr val="FF0000"/>
                </a:solidFill>
                <a:latin typeface="宋体" panose="02010600030101010101" pitchFamily="2" charset="-122"/>
              </a:rPr>
              <a:t>人体接触火线、大地</a:t>
            </a:r>
          </a:p>
        </p:txBody>
      </p:sp>
      <p:sp>
        <p:nvSpPr>
          <p:cNvPr id="12292" name="文本框 12291"/>
          <p:cNvSpPr txBox="1"/>
          <p:nvPr/>
        </p:nvSpPr>
        <p:spPr>
          <a:xfrm>
            <a:off x="1474517" y="951310"/>
            <a:ext cx="1682950" cy="4150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2095" b="1">
                <a:latin typeface="Times New Roman" panose="02020603050405020304" charset="0"/>
              </a:rPr>
              <a:t>1</a:t>
            </a:r>
            <a:r>
              <a:rPr lang="zh-CN" altLang="en-US" sz="2095" b="1" dirty="0">
                <a:latin typeface="Times New Roman" panose="02020603050405020304" charset="0"/>
              </a:rPr>
              <a:t>．低压触电</a:t>
            </a:r>
          </a:p>
        </p:txBody>
      </p:sp>
      <p:pic>
        <p:nvPicPr>
          <p:cNvPr id="12294" name="图片 12293" descr="BU2$%0)JV7`X8[E$49H0~AO"/>
          <p:cNvPicPr>
            <a:picLocks noChangeAspect="1"/>
          </p:cNvPicPr>
          <p:nvPr/>
        </p:nvPicPr>
        <p:blipFill>
          <a:blip r:embed="rId3" cstate="print"/>
          <a:srcRect b="48160"/>
          <a:stretch>
            <a:fillRect/>
          </a:stretch>
        </p:blipFill>
        <p:spPr>
          <a:xfrm>
            <a:off x="2067172" y="1346597"/>
            <a:ext cx="2235224" cy="31003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5" name="图片 12294" descr="BU2$%0)JV7`X8[E$49H0~AO"/>
          <p:cNvPicPr>
            <a:picLocks noChangeAspect="1"/>
          </p:cNvPicPr>
          <p:nvPr/>
        </p:nvPicPr>
        <p:blipFill>
          <a:blip r:embed="rId3" cstate="print"/>
          <a:srcRect t="52458"/>
          <a:stretch>
            <a:fillRect/>
          </a:stretch>
        </p:blipFill>
        <p:spPr>
          <a:xfrm>
            <a:off x="4867734" y="1589485"/>
            <a:ext cx="2235224" cy="284559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6" name="Picture 9" descr="E:\李燃\教师教学用书\2012人教教师用书项目\ppt\物理\图标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244293" y="107157"/>
            <a:ext cx="660353" cy="54887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169" name="组合 6147"/>
          <p:cNvGrpSpPr/>
          <p:nvPr/>
        </p:nvGrpSpPr>
        <p:grpSpPr>
          <a:xfrm>
            <a:off x="205106" y="-93576"/>
            <a:ext cx="2231817" cy="764488"/>
            <a:chOff x="0" y="0"/>
            <a:chExt cx="3516" cy="1200"/>
          </a:xfrm>
        </p:grpSpPr>
        <p:sp>
          <p:nvSpPr>
            <p:cNvPr id="7170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762000"/>
                </a:cxn>
                <a:cxn ang="0">
                  <a:pos x="4303712" y="762000"/>
                </a:cxn>
                <a:cxn ang="0">
                  <a:pos x="0" y="762000"/>
                </a:cxn>
                <a:cxn ang="0">
                  <a:pos x="0" y="0"/>
                </a:cxn>
                <a:cxn ang="0">
                  <a:pos x="1564" y="0"/>
                </a:cxn>
                <a:cxn ang="0">
                  <a:pos x="0" y="0"/>
                </a:cxn>
              </a:cxnLst>
              <a:rect l="0" t="0" r="0" b="0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7173" name="文本框 6151"/>
            <p:cNvSpPr txBox="1"/>
            <p:nvPr/>
          </p:nvSpPr>
          <p:spPr>
            <a:xfrm>
              <a:off x="826" y="454"/>
              <a:ext cx="2209" cy="72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l"/>
              <a:r>
                <a:rPr lang="zh-CN" altLang="en-US" sz="24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触电类型</a:t>
              </a:r>
            </a:p>
          </p:txBody>
        </p:sp>
        <p:sp>
          <p:nvSpPr>
            <p:cNvPr id="7174" name="文本框 6152"/>
            <p:cNvSpPr txBox="1"/>
            <p:nvPr/>
          </p:nvSpPr>
          <p:spPr>
            <a:xfrm>
              <a:off x="0" y="452"/>
              <a:ext cx="873" cy="724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accent1"/>
              </a:solidFill>
            </a:ln>
          </p:spPr>
          <p:txBody>
            <a:bodyPr anchor="t">
              <a:spAutoFit/>
            </a:bodyPr>
            <a:lstStyle/>
            <a:p>
              <a:r>
                <a:rPr lang="zh-CN" altLang="en-US" sz="2400" dirty="0">
                  <a:solidFill>
                    <a:srgbClr val="FFFF00"/>
                  </a:solidFill>
                  <a:latin typeface="微软雅黑" panose="020B0503020204020204" charset="-122"/>
                  <a:ea typeface="微软雅黑" panose="020B0503020204020204" charset="-122"/>
                </a:rPr>
                <a:t>一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036508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bldLvl="0" animBg="1"/>
      <p:bldP spid="12291" grpId="0" bldLvl="0" animBg="1"/>
      <p:bldP spid="1229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sz="100" dirty="0">
                <a:latin typeface="Arial" panose="020B0604020202020204" pitchFamily="34" charset="0"/>
              </a:rPr>
              <a:pPr lvl="0"/>
              <a:t>7</a:t>
            </a:fld>
            <a:endParaRPr lang="zh-CN" altLang="en-US" sz="100" dirty="0">
              <a:latin typeface="Arial" panose="020B0604020202020204" pitchFamily="34" charset="0"/>
            </a:endParaRPr>
          </a:p>
        </p:txBody>
      </p:sp>
      <p:sp>
        <p:nvSpPr>
          <p:cNvPr id="13314" name="TextBox 4"/>
          <p:cNvSpPr/>
          <p:nvPr/>
        </p:nvSpPr>
        <p:spPr>
          <a:xfrm>
            <a:off x="5219289" y="4251722"/>
            <a:ext cx="1906234" cy="405595"/>
          </a:xfrm>
          <a:prstGeom prst="roundRect">
            <a:avLst>
              <a:gd name="adj" fmla="val 16667"/>
            </a:avLst>
          </a:prstGeom>
          <a:noFill/>
          <a:ln w="25400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1495" b="1" dirty="0">
                <a:solidFill>
                  <a:srgbClr val="FF0000"/>
                </a:solidFill>
                <a:latin typeface="宋体" panose="02010600030101010101" pitchFamily="2" charset="-122"/>
              </a:rPr>
              <a:t>跨步电压触电</a:t>
            </a:r>
          </a:p>
        </p:txBody>
      </p:sp>
      <p:sp>
        <p:nvSpPr>
          <p:cNvPr id="13315" name="TextBox 4"/>
          <p:cNvSpPr/>
          <p:nvPr/>
        </p:nvSpPr>
        <p:spPr>
          <a:xfrm>
            <a:off x="1937715" y="4251722"/>
            <a:ext cx="1535677" cy="405595"/>
          </a:xfrm>
          <a:prstGeom prst="roundRect">
            <a:avLst>
              <a:gd name="adj" fmla="val 16667"/>
            </a:avLst>
          </a:prstGeom>
          <a:noFill/>
          <a:ln w="25400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1495" b="1" dirty="0">
                <a:solidFill>
                  <a:srgbClr val="FF0000"/>
                </a:solidFill>
                <a:latin typeface="宋体" panose="02010600030101010101" pitchFamily="2" charset="-122"/>
              </a:rPr>
              <a:t>电弧触电</a:t>
            </a:r>
          </a:p>
        </p:txBody>
      </p:sp>
      <p:sp>
        <p:nvSpPr>
          <p:cNvPr id="13316" name="文本框 13315"/>
          <p:cNvSpPr txBox="1"/>
          <p:nvPr/>
        </p:nvSpPr>
        <p:spPr>
          <a:xfrm>
            <a:off x="1474518" y="561974"/>
            <a:ext cx="1912173" cy="4150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2095" b="1">
                <a:latin typeface="Times New Roman" panose="02020603050405020304" charset="0"/>
              </a:rPr>
              <a:t>2</a:t>
            </a:r>
            <a:r>
              <a:rPr lang="zh-CN" altLang="en-US" sz="2095" b="1" dirty="0">
                <a:latin typeface="Times New Roman" panose="02020603050405020304" charset="0"/>
              </a:rPr>
              <a:t>．高压触电</a:t>
            </a:r>
          </a:p>
        </p:txBody>
      </p:sp>
      <p:pic>
        <p:nvPicPr>
          <p:cNvPr id="13317" name="图片 13316" descr="H{14L1CN(}UKR]NDK)(J2_W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63921" y="438150"/>
            <a:ext cx="3133114" cy="36659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8" name="图片 13317" descr="`6624ACYH89H[3_G[FR[1RD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74518" y="951310"/>
            <a:ext cx="2813627" cy="305157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9" name="Picture 9" descr="E:\李燃\教师教学用书\2012人教教师用书项目\ppt\物理\图标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244293" y="107157"/>
            <a:ext cx="660353" cy="548878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10332839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sz="100" dirty="0">
                <a:latin typeface="Arial" panose="020B0604020202020204" pitchFamily="34" charset="0"/>
              </a:rPr>
              <a:pPr lvl="0"/>
              <a:t>8</a:t>
            </a:fld>
            <a:endParaRPr lang="zh-CN" altLang="en-US" sz="100" dirty="0">
              <a:latin typeface="Arial" panose="020B0604020202020204" pitchFamily="34" charset="0"/>
            </a:endParaRPr>
          </a:p>
        </p:txBody>
      </p:sp>
      <p:sp>
        <p:nvSpPr>
          <p:cNvPr id="14338" name="矩形 14337"/>
          <p:cNvSpPr/>
          <p:nvPr/>
        </p:nvSpPr>
        <p:spPr>
          <a:xfrm>
            <a:off x="1474517" y="951310"/>
            <a:ext cx="6167650" cy="7390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2095" b="1" dirty="0">
                <a:latin typeface="Arial" panose="020B0604020202020204" pitchFamily="34" charset="0"/>
              </a:rPr>
              <a:t>　　除了图示的几种情况外，还有哪些情况可能引起触电？</a:t>
            </a:r>
          </a:p>
        </p:txBody>
      </p:sp>
      <p:grpSp>
        <p:nvGrpSpPr>
          <p:cNvPr id="14339" name="组合 14338"/>
          <p:cNvGrpSpPr/>
          <p:nvPr/>
        </p:nvGrpSpPr>
        <p:grpSpPr>
          <a:xfrm>
            <a:off x="2606382" y="1437085"/>
            <a:ext cx="5117735" cy="3550444"/>
            <a:chOff x="1020" y="1207"/>
            <a:chExt cx="4309" cy="2982"/>
          </a:xfrm>
        </p:grpSpPr>
        <p:pic>
          <p:nvPicPr>
            <p:cNvPr id="14340" name="Picture 2"/>
            <p:cNvPicPr>
              <a:picLocks noChangeAspect="1"/>
            </p:cNvPicPr>
            <p:nvPr/>
          </p:nvPicPr>
          <p:blipFill>
            <a:blip r:embed="rId2" cstate="print"/>
            <a:srcRect l="4738" r="2455"/>
            <a:stretch>
              <a:fillRect/>
            </a:stretch>
          </p:blipFill>
          <p:spPr>
            <a:xfrm>
              <a:off x="1020" y="1207"/>
              <a:ext cx="4309" cy="298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41" name="矩形 14340"/>
            <p:cNvSpPr/>
            <p:nvPr/>
          </p:nvSpPr>
          <p:spPr>
            <a:xfrm>
              <a:off x="2862" y="2416"/>
              <a:ext cx="653" cy="583"/>
            </a:xfrm>
            <a:prstGeom prst="rect">
              <a:avLst/>
            </a:prstGeom>
            <a:solidFill>
              <a:srgbClr val="FFEFAF"/>
            </a:solidFill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>
                <a:buFont typeface="Arial" panose="020B0604020202020204" pitchFamily="34" charset="0"/>
              </a:pPr>
              <a:r>
                <a:rPr lang="zh-CN" altLang="en-US" sz="1495" b="1" dirty="0">
                  <a:solidFill>
                    <a:schemeClr val="tx2"/>
                  </a:solidFill>
                  <a:latin typeface="Arial" panose="020B0604020202020204" pitchFamily="34" charset="0"/>
                </a:rPr>
                <a:t>几种容易引起触电的情况</a:t>
              </a:r>
            </a:p>
          </p:txBody>
        </p:sp>
      </p:grpSp>
      <p:grpSp>
        <p:nvGrpSpPr>
          <p:cNvPr id="14342" name="组合 14341"/>
          <p:cNvGrpSpPr/>
          <p:nvPr/>
        </p:nvGrpSpPr>
        <p:grpSpPr>
          <a:xfrm>
            <a:off x="1474518" y="260747"/>
            <a:ext cx="2086763" cy="690562"/>
            <a:chOff x="0" y="0"/>
            <a:chExt cx="2231" cy="580"/>
          </a:xfrm>
        </p:grpSpPr>
        <p:pic>
          <p:nvPicPr>
            <p:cNvPr id="14343" name="圆角矩形 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2231" cy="5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44" name="文本框 14343"/>
            <p:cNvSpPr txBox="1"/>
            <p:nvPr/>
          </p:nvSpPr>
          <p:spPr>
            <a:xfrm>
              <a:off x="59" y="105"/>
              <a:ext cx="2116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</a:pPr>
              <a:r>
                <a:rPr lang="zh-CN" altLang="en-US" sz="2695" b="1" dirty="0">
                  <a:solidFill>
                    <a:srgbClr val="FFFFFF"/>
                  </a:solidFill>
                  <a:latin typeface="宋体" panose="02010600030101010101" pitchFamily="2" charset="-122"/>
                </a:rPr>
                <a:t>想想议议</a:t>
              </a:r>
            </a:p>
          </p:txBody>
        </p:sp>
      </p:grpSp>
      <p:pic>
        <p:nvPicPr>
          <p:cNvPr id="14345" name="Picture 9" descr="E:\李燃\教师教学用书\2012人教教师用书项目\ppt\物理\图标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244293" y="107157"/>
            <a:ext cx="660353" cy="548878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40860687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sz="100" dirty="0">
                <a:latin typeface="Arial" panose="020B0604020202020204" pitchFamily="34" charset="0"/>
              </a:rPr>
              <a:pPr lvl="0"/>
              <a:t>9</a:t>
            </a:fld>
            <a:endParaRPr lang="zh-CN" altLang="en-US" sz="100" dirty="0">
              <a:latin typeface="Arial" panose="020B0604020202020204" pitchFamily="34" charset="0"/>
            </a:endParaRPr>
          </a:p>
        </p:txBody>
      </p:sp>
      <p:pic>
        <p:nvPicPr>
          <p:cNvPr id="15362" name="Picture 9" descr="E:\李燃\教师教学用书\2012人教教师用书项目\ppt\物理\图标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44293" y="107157"/>
            <a:ext cx="660353" cy="54887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Text Box 2"/>
          <p:cNvSpPr txBox="1"/>
          <p:nvPr/>
        </p:nvSpPr>
        <p:spPr>
          <a:xfrm>
            <a:off x="1393754" y="357188"/>
            <a:ext cx="5871916" cy="568459"/>
          </a:xfrm>
          <a:prstGeom prst="rect">
            <a:avLst/>
          </a:prstGeom>
          <a:noFill/>
          <a:ln w="9525">
            <a:noFill/>
          </a:ln>
        </p:spPr>
        <p:txBody>
          <a:bodyPr lIns="13466" tIns="8079" rIns="0" bIns="8079">
            <a:spAutoFit/>
          </a:bodyPr>
          <a:lstStyle/>
          <a:p>
            <a:pPr eaLnBrk="0" hangingPunct="0"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359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</p:txBody>
      </p:sp>
      <p:sp>
        <p:nvSpPr>
          <p:cNvPr id="15364" name="Text Box 3"/>
          <p:cNvSpPr txBox="1"/>
          <p:nvPr/>
        </p:nvSpPr>
        <p:spPr>
          <a:xfrm>
            <a:off x="1716805" y="2247901"/>
            <a:ext cx="2693670" cy="568459"/>
          </a:xfrm>
          <a:prstGeom prst="rect">
            <a:avLst/>
          </a:prstGeom>
          <a:noFill/>
          <a:ln w="9525">
            <a:noFill/>
          </a:ln>
        </p:spPr>
        <p:txBody>
          <a:bodyPr lIns="13466" tIns="8079" rIns="0" bIns="8079">
            <a:spAutoFit/>
          </a:bodyPr>
          <a:lstStyle/>
          <a:p>
            <a:pPr eaLnBrk="0" hangingPunct="0"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359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3590" b="1" i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15365" name="对象 15364"/>
          <p:cNvGraphicFramePr>
            <a:graphicFrameLocks/>
          </p:cNvGraphicFramePr>
          <p:nvPr/>
        </p:nvGraphicFramePr>
        <p:xfrm>
          <a:off x="4529244" y="2490788"/>
          <a:ext cx="85513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0" r:id="rId4" imgW="114898" imgH="217030" progId="Equation.3">
                  <p:embed/>
                </p:oleObj>
              </mc:Choice>
              <mc:Fallback>
                <p:oleObj r:id="rId4" imgW="114898" imgH="217030" progId="Equation.3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9244" y="2490788"/>
                        <a:ext cx="85513" cy="161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366" name="Picture 5" descr="32"/>
          <p:cNvPicPr>
            <a:picLocks noChangeAspect="1"/>
          </p:cNvPicPr>
          <p:nvPr/>
        </p:nvPicPr>
        <p:blipFill>
          <a:blip r:embed="rId6" cstate="print"/>
          <a:srcRect l="6133" t="2834" r="4207" b="15123"/>
          <a:stretch>
            <a:fillRect/>
          </a:stretch>
        </p:blipFill>
        <p:spPr>
          <a:xfrm>
            <a:off x="1474517" y="611982"/>
            <a:ext cx="6248412" cy="4065984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20040744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934</Words>
  <Application>Microsoft Office PowerPoint</Application>
  <PresentationFormat>全屏显示(16:9)</PresentationFormat>
  <Paragraphs>130</Paragraphs>
  <Slides>21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3" baseType="lpstr">
      <vt:lpstr>Office 主题</vt:lpstr>
      <vt:lpstr>Microsoft 公式 3.0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8</cp:revision>
  <dcterms:created xsi:type="dcterms:W3CDTF">2020-08-24T01:03:12Z</dcterms:created>
  <dcterms:modified xsi:type="dcterms:W3CDTF">2020-08-24T07:29:31Z</dcterms:modified>
</cp:coreProperties>
</file>